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48"/>
  </p:notesMasterIdLst>
  <p:sldIdLst>
    <p:sldId id="256" r:id="rId2"/>
    <p:sldId id="257" r:id="rId3"/>
    <p:sldId id="273" r:id="rId4"/>
    <p:sldId id="261" r:id="rId5"/>
    <p:sldId id="320" r:id="rId6"/>
    <p:sldId id="321" r:id="rId7"/>
    <p:sldId id="306" r:id="rId8"/>
    <p:sldId id="317" r:id="rId9"/>
    <p:sldId id="322" r:id="rId10"/>
    <p:sldId id="282" r:id="rId11"/>
    <p:sldId id="259" r:id="rId12"/>
    <p:sldId id="280" r:id="rId13"/>
    <p:sldId id="318" r:id="rId14"/>
    <p:sldId id="260" r:id="rId15"/>
    <p:sldId id="319" r:id="rId16"/>
    <p:sldId id="275" r:id="rId17"/>
    <p:sldId id="281" r:id="rId18"/>
    <p:sldId id="301" r:id="rId19"/>
    <p:sldId id="274" r:id="rId20"/>
    <p:sldId id="262" r:id="rId21"/>
    <p:sldId id="263" r:id="rId22"/>
    <p:sldId id="302" r:id="rId23"/>
    <p:sldId id="327" r:id="rId24"/>
    <p:sldId id="308" r:id="rId25"/>
    <p:sldId id="311" r:id="rId26"/>
    <p:sldId id="312" r:id="rId27"/>
    <p:sldId id="313" r:id="rId28"/>
    <p:sldId id="315" r:id="rId29"/>
    <p:sldId id="316" r:id="rId30"/>
    <p:sldId id="303" r:id="rId31"/>
    <p:sldId id="309" r:id="rId32"/>
    <p:sldId id="297" r:id="rId33"/>
    <p:sldId id="298" r:id="rId34"/>
    <p:sldId id="299" r:id="rId35"/>
    <p:sldId id="328" r:id="rId36"/>
    <p:sldId id="266" r:id="rId37"/>
    <p:sldId id="323" r:id="rId38"/>
    <p:sldId id="296" r:id="rId39"/>
    <p:sldId id="268" r:id="rId40"/>
    <p:sldId id="295" r:id="rId41"/>
    <p:sldId id="325" r:id="rId42"/>
    <p:sldId id="326" r:id="rId43"/>
    <p:sldId id="304" r:id="rId44"/>
    <p:sldId id="269" r:id="rId45"/>
    <p:sldId id="300" r:id="rId46"/>
    <p:sldId id="270" r:id="rId47"/>
  </p:sldIdLst>
  <p:sldSz cx="9144000" cy="6858000" type="screen4x3"/>
  <p:notesSz cx="6858000" cy="9144000"/>
  <p:embeddedFontLst>
    <p:embeddedFont>
      <p:font typeface="Average" panose="020B0604020202020204" charset="0"/>
      <p:regular r:id="rId49"/>
    </p:embeddedFont>
    <p:embeddedFont>
      <p:font typeface="Bahnschrift" panose="020B0502040204020203" pitchFamily="34" charset="0"/>
      <p:regular r:id="rId50"/>
      <p:bold r:id="rId51"/>
    </p:embeddedFont>
    <p:embeddedFont>
      <p:font typeface="Cambria Math" panose="02040503050406030204" pitchFamily="18" charset="0"/>
      <p:regular r:id="rId52"/>
    </p:embeddedFont>
    <p:embeddedFont>
      <p:font typeface="Consolas" panose="020B0609020204030204" pitchFamily="49" charset="0"/>
      <p:regular r:id="rId53"/>
      <p:bold r:id="rId54"/>
      <p:italic r:id="rId55"/>
      <p:boldItalic r:id="rId56"/>
    </p:embeddedFont>
    <p:embeddedFont>
      <p:font typeface="Go" panose="020B0600000000000000" pitchFamily="34" charset="0"/>
      <p:regular r:id="rId57"/>
      <p:bold r:id="rId58"/>
      <p:italic r:id="rId59"/>
      <p:boldItalic r:id="rId60"/>
    </p:embeddedFont>
    <p:embeddedFont>
      <p:font typeface="Go Medium" pitchFamily="2" charset="0"/>
      <p:regular r:id="rId61"/>
      <p:italic r:id="rId62"/>
    </p:embeddedFont>
    <p:embeddedFont>
      <p:font typeface="Oswald" panose="020B0604020202020204" charset="0"/>
      <p:regular r:id="rId63"/>
      <p:bold r:id="rId6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Introduction" id="{942ECFEA-89EF-42B7-9B9D-16E0E6FACBDD}">
          <p14:sldIdLst>
            <p14:sldId id="256"/>
            <p14:sldId id="257"/>
            <p14:sldId id="273"/>
          </p14:sldIdLst>
        </p14:section>
        <p14:section name="Problem" id="{9748E43D-4363-44F6-B138-FA4E3290414F}">
          <p14:sldIdLst>
            <p14:sldId id="261"/>
            <p14:sldId id="320"/>
            <p14:sldId id="321"/>
            <p14:sldId id="306"/>
          </p14:sldIdLst>
        </p14:section>
        <p14:section name="Background - Mapreduce" id="{3C79B30F-38FC-4500-AF59-583A4E9D8771}">
          <p14:sldIdLst>
            <p14:sldId id="317"/>
            <p14:sldId id="322"/>
            <p14:sldId id="282"/>
            <p14:sldId id="259"/>
            <p14:sldId id="280"/>
            <p14:sldId id="318"/>
            <p14:sldId id="260"/>
            <p14:sldId id="319"/>
            <p14:sldId id="275"/>
            <p14:sldId id="281"/>
            <p14:sldId id="301"/>
          </p14:sldIdLst>
        </p14:section>
        <p14:section name="Design" id="{A0F40406-F5BE-4B92-9562-5ED48D714183}">
          <p14:sldIdLst>
            <p14:sldId id="274"/>
            <p14:sldId id="262"/>
            <p14:sldId id="263"/>
            <p14:sldId id="302"/>
            <p14:sldId id="327"/>
            <p14:sldId id="308"/>
            <p14:sldId id="311"/>
            <p14:sldId id="312"/>
            <p14:sldId id="313"/>
            <p14:sldId id="315"/>
            <p14:sldId id="316"/>
            <p14:sldId id="303"/>
            <p14:sldId id="309"/>
          </p14:sldIdLst>
        </p14:section>
        <p14:section name="Example" id="{1A60E0B1-F126-4BEA-B7BE-5514C57210BA}">
          <p14:sldIdLst>
            <p14:sldId id="297"/>
            <p14:sldId id="298"/>
            <p14:sldId id="299"/>
            <p14:sldId id="328"/>
          </p14:sldIdLst>
        </p14:section>
        <p14:section name="Evaluation" id="{55470EBC-C5D4-4FCC-BF72-76A03ABEDEEC}">
          <p14:sldIdLst>
            <p14:sldId id="266"/>
            <p14:sldId id="323"/>
            <p14:sldId id="296"/>
            <p14:sldId id="268"/>
            <p14:sldId id="295"/>
            <p14:sldId id="325"/>
            <p14:sldId id="326"/>
            <p14:sldId id="304"/>
          </p14:sldIdLst>
        </p14:section>
        <p14:section name="Outro" id="{E1E088D4-2B9A-444D-93ED-366B59732F25}">
          <p14:sldIdLst>
            <p14:sldId id="269"/>
            <p14:sldId id="300"/>
            <p14:sldId id="270"/>
          </p14:sldIdLst>
        </p14:section>
        <p14:section name="Appendix" id="{47EA11F1-F821-4D8D-B28B-970FB2DA601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nnor Zanin" initials="CZ" lastIdx="1" clrIdx="0">
    <p:extLst>
      <p:ext uri="{19B8F6BF-5375-455C-9EA6-DF929625EA0E}">
        <p15:presenceInfo xmlns:p15="http://schemas.microsoft.com/office/powerpoint/2012/main" userId="9e06027d38787af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DD8"/>
    <a:srgbClr val="FF62C6"/>
    <a:srgbClr val="FFC2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136" autoAdjust="0"/>
  </p:normalViewPr>
  <p:slideViewPr>
    <p:cSldViewPr snapToGrid="0">
      <p:cViewPr varScale="1">
        <p:scale>
          <a:sx n="72" d="100"/>
          <a:sy n="72" d="100"/>
        </p:scale>
        <p:origin x="1762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18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63" Type="http://schemas.openxmlformats.org/officeDocument/2006/relationships/font" Target="fonts/font15.fntdata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5.fntdata"/><Relationship Id="rId58" Type="http://schemas.openxmlformats.org/officeDocument/2006/relationships/font" Target="fonts/font10.fntdata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Relationship Id="rId57" Type="http://schemas.openxmlformats.org/officeDocument/2006/relationships/font" Target="fonts/font9.fntdata"/><Relationship Id="rId61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4.fntdata"/><Relationship Id="rId60" Type="http://schemas.openxmlformats.org/officeDocument/2006/relationships/font" Target="fonts/font12.fntdata"/><Relationship Id="rId6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8.fntdata"/><Relationship Id="rId64" Type="http://schemas.openxmlformats.org/officeDocument/2006/relationships/font" Target="fonts/font16.fntdata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1.fntdata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6.fntdata"/><Relationship Id="rId62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</a:pPr>
            <a:r>
              <a:rPr lang="en-US" dirty="0"/>
              <a:t>Hi everyone, my name is Connor and tonight I’m going to talk about a package I wrote using Go.</a:t>
            </a:r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</a:pPr>
            <a:r>
              <a:rPr lang="en-US" dirty="0"/>
              <a:t>The package is called </a:t>
            </a:r>
            <a:r>
              <a:rPr lang="en-US" dirty="0" err="1"/>
              <a:t>GoMR</a:t>
            </a:r>
            <a:r>
              <a:rPr lang="en-US" dirty="0"/>
              <a:t>, and it is a fast, efficient implementation paradigm used for processing big-data.</a:t>
            </a: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8433534d47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8433534d47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We can parallelize the map-reduce model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Need an additional step, shuffle, for useful programs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8433534d47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8433534d47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We can parallelize the map-reduce model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Need an additional step, shuffle, for useful programs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016168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8433534d47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8433534d47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We can parallelize the map-reduce model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Need an additional step, shuffle, for useful programs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451411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an example, consider conference registration</a:t>
            </a:r>
          </a:p>
          <a:p>
            <a:r>
              <a:rPr lang="en-US" dirty="0"/>
              <a:t>First, attendants register online</a:t>
            </a:r>
          </a:p>
          <a:p>
            <a:pPr lvl="1"/>
            <a:r>
              <a:rPr lang="en-US" dirty="0"/>
              <a:t>This is the map</a:t>
            </a:r>
          </a:p>
          <a:p>
            <a:pPr lvl="0"/>
            <a:r>
              <a:rPr lang="en-US" dirty="0"/>
              <a:t>Then, the attendants arrive and are sorted alphabetically</a:t>
            </a:r>
          </a:p>
          <a:p>
            <a:pPr lvl="1"/>
            <a:r>
              <a:rPr lang="en-US" dirty="0"/>
              <a:t>This is the partition</a:t>
            </a:r>
          </a:p>
          <a:p>
            <a:pPr lvl="0"/>
            <a:r>
              <a:rPr lang="en-US" dirty="0"/>
              <a:t>Finally, each registrar may keep metrics about how many of their assigned attendees actually show up</a:t>
            </a:r>
          </a:p>
        </p:txBody>
      </p:sp>
    </p:spTree>
    <p:extLst>
      <p:ext uri="{BB962C8B-B14F-4D97-AF65-F5344CB8AC3E}">
        <p14:creationId xmlns:p14="http://schemas.microsoft.com/office/powerpoint/2010/main" val="8574758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8433534d47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8433534d47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Mapper, </a:t>
            </a:r>
            <a:r>
              <a:rPr lang="en-US" dirty="0" err="1"/>
              <a:t>partitioner</a:t>
            </a:r>
            <a:r>
              <a:rPr lang="en-US" dirty="0"/>
              <a:t>, reducer === user logic</a:t>
            </a:r>
          </a:p>
          <a:p>
            <a:r>
              <a:rPr lang="en-US" dirty="0"/>
              <a:t>Library defines interface</a:t>
            </a:r>
          </a:p>
          <a:p>
            <a:r>
              <a:rPr lang="en-US" dirty="0"/>
              <a:t>User implements </a:t>
            </a:r>
            <a:r>
              <a:rPr lang="en-US" dirty="0">
                <a:solidFill>
                  <a:schemeClr val="accent4"/>
                </a:solidFill>
              </a:rPr>
              <a:t>Map(), </a:t>
            </a:r>
            <a:r>
              <a:rPr lang="en-US" dirty="0">
                <a:solidFill>
                  <a:srgbClr val="FF62C6"/>
                </a:solidFill>
              </a:rPr>
              <a:t>Partition(),</a:t>
            </a:r>
            <a:r>
              <a:rPr lang="en-US" dirty="0">
                <a:solidFill>
                  <a:schemeClr val="accent5"/>
                </a:solidFill>
              </a:rPr>
              <a:t> Reduce()</a:t>
            </a:r>
          </a:p>
          <a:p>
            <a:r>
              <a:rPr lang="en-US" dirty="0"/>
              <a:t>Library allocates goroutines, channels</a:t>
            </a:r>
          </a:p>
          <a:p>
            <a:r>
              <a:rPr lang="en-US" dirty="0"/>
              <a:t>Library handles synchronization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8433534d47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8433534d47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stage needs to know when the previous is done</a:t>
            </a:r>
          </a:p>
          <a:p>
            <a:r>
              <a:rPr lang="en-US" dirty="0"/>
              <a:t>Input and map =&gt; close(</a:t>
            </a:r>
            <a:r>
              <a:rPr lang="en-US" dirty="0" err="1"/>
              <a:t>ch</a:t>
            </a:r>
            <a:r>
              <a:rPr lang="en-US" dirty="0"/>
              <a:t>)</a:t>
            </a:r>
          </a:p>
          <a:p>
            <a:r>
              <a:rPr lang="en-US" dirty="0" err="1"/>
              <a:t>Partitioner</a:t>
            </a:r>
            <a:r>
              <a:rPr lang="en-US" dirty="0"/>
              <a:t>, reducer =&gt; </a:t>
            </a:r>
            <a:r>
              <a:rPr lang="en-US" dirty="0" err="1"/>
              <a:t>wg.Done</a:t>
            </a:r>
            <a:r>
              <a:rPr lang="en-US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42179631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8433534d47_0_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8433534d47_0_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Why compare to spark?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Easier to setup for local execution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Uses JVM still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73c54df73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73c54df73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TODO fix this!!!</a:t>
            </a: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73c54df73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73c54df73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TODO fix this!!!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7960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7125133cb4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7125133cb4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7125133cb4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7125133cb4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7125133cb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7125133cb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Tracing my program to optimize</a:t>
            </a:r>
          </a:p>
          <a:p>
            <a:r>
              <a:rPr lang="en-US" dirty="0"/>
              <a:t>Closing on multiple-sender channels</a:t>
            </a:r>
          </a:p>
          <a:p>
            <a:r>
              <a:rPr lang="en-US" dirty="0"/>
              <a:t>Channels as an API</a:t>
            </a:r>
          </a:p>
        </p:txBody>
      </p:sp>
    </p:spTree>
    <p:extLst>
      <p:ext uri="{BB962C8B-B14F-4D97-AF65-F5344CB8AC3E}">
        <p14:creationId xmlns:p14="http://schemas.microsoft.com/office/powerpoint/2010/main" val="2276456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7fe89bbcd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7fe89bbcd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Triangle count has a non-trivial implementation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But the algorithm is easy to understand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a:fld id="{825F15A7-03F4-43D7-82C5-3E23DA2F108C}" type="mathplaceholder">
                      <a:rPr lang="en-US" i="1" smtClean="0">
                        <a:latin typeface="Cambria Math" panose="02040503050406030204" pitchFamily="18" charset="0"/>
                      </a:rPr>
                      <a:t>Type equation here.</a:t>
                    </a:fl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>
                    <a:latin typeface="Cambria Math" panose="02040503050406030204" pitchFamily="18" charset="0"/>
                  </a:rPr>
                  <a:t>"Type equation here."</a:t>
                </a:r>
                <a:endParaRPr lang="en-US" dirty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1751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was frustrated</a:t>
            </a:r>
          </a:p>
          <a:p>
            <a:r>
              <a:rPr lang="en-US" dirty="0"/>
              <a:t>I knew what I wanted to do</a:t>
            </a:r>
          </a:p>
          <a:p>
            <a:r>
              <a:rPr lang="en-US" dirty="0"/>
              <a:t>Painful to do in Hadoop – wasn’t having fun</a:t>
            </a:r>
          </a:p>
          <a:p>
            <a:r>
              <a:rPr lang="en-US" dirty="0"/>
              <a:t>Can I use go for this?</a:t>
            </a:r>
          </a:p>
        </p:txBody>
      </p:sp>
    </p:spTree>
    <p:extLst>
      <p:ext uri="{BB962C8B-B14F-4D97-AF65-F5344CB8AC3E}">
        <p14:creationId xmlns:p14="http://schemas.microsoft.com/office/powerpoint/2010/main" val="64372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Mapreduce</a:t>
            </a:r>
            <a:r>
              <a:rPr lang="en-US" dirty="0"/>
              <a:t> comes from functional programming</a:t>
            </a:r>
          </a:p>
          <a:p>
            <a:r>
              <a:rPr lang="en-US" dirty="0"/>
              <a:t>2 functions</a:t>
            </a:r>
          </a:p>
          <a:p>
            <a:r>
              <a:rPr lang="en-US" dirty="0"/>
              <a:t>Map -&gt; function over items in collection</a:t>
            </a:r>
          </a:p>
          <a:p>
            <a:r>
              <a:rPr lang="en-US" dirty="0"/>
              <a:t>Reduce -&gt; derive single value from collection</a:t>
            </a:r>
          </a:p>
        </p:txBody>
      </p:sp>
    </p:spTree>
    <p:extLst>
      <p:ext uri="{BB962C8B-B14F-4D97-AF65-F5344CB8AC3E}">
        <p14:creationId xmlns:p14="http://schemas.microsoft.com/office/powerpoint/2010/main" val="3763921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433534d47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433534d47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Map Reduce comes from functional programming conceptually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8433534d47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8433534d47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We can parallelize the map-reduce model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Need an additional step, shuffle, for useful programs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97128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3807170"/>
            <a:ext cx="443589" cy="140843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71258" y="1321067"/>
            <a:ext cx="7801500" cy="230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71250" y="4233168"/>
            <a:ext cx="78015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701800"/>
            <a:ext cx="62271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441867"/>
            <a:ext cx="4045200" cy="228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3793601"/>
            <a:ext cx="4045200" cy="1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673700"/>
            <a:ext cx="8520600" cy="252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43045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sv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chrislusf/gleam" TargetMode="External"/><Relationship Id="rId3" Type="http://schemas.openxmlformats.org/officeDocument/2006/relationships/hyperlink" Target="http://marcio.io/2015/07/cheap-mapreduce-in-go/" TargetMode="External"/><Relationship Id="rId7" Type="http://schemas.openxmlformats.org/officeDocument/2006/relationships/hyperlink" Target="https://blog.gopheracademy.com/advent-2015/glow-map-reduce-for-golang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ppliedgo.net/mapreduce/" TargetMode="External"/><Relationship Id="rId5" Type="http://schemas.openxmlformats.org/officeDocument/2006/relationships/hyperlink" Target="https://medium.com/@jayhuang75/a-simple-mapreduce-in-go-42c929b000c5" TargetMode="External"/><Relationship Id="rId4" Type="http://schemas.openxmlformats.org/officeDocument/2006/relationships/hyperlink" Target="https://godoc.org/github.com/ahamidi/go-mapreduce" TargetMode="External"/><Relationship Id="rId9" Type="http://schemas.openxmlformats.org/officeDocument/2006/relationships/hyperlink" Target="https://github.com/darkjh/go-mapreduce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connorzanin.com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hyperlink" Target="https://github.com/cnnrznn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671258" y="1321067"/>
            <a:ext cx="7801500" cy="230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GoMR: A MapReduce Framework for Golang</a:t>
            </a: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671250" y="4233168"/>
            <a:ext cx="78015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Connor Zanin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D5AFD-B26A-4009-8D96-3448BF521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MapReduce - Definitions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E9AD82-533A-4040-90F6-F8BEF74898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0" indent="-457200">
              <a:buSzPts val="2800"/>
            </a:pPr>
            <a:r>
              <a:rPr lang="en-US" sz="3200" dirty="0">
                <a:solidFill>
                  <a:schemeClr val="accent4"/>
                </a:solidFill>
              </a:rPr>
              <a:t>Map</a:t>
            </a:r>
            <a:r>
              <a:rPr lang="en-US" sz="3200" dirty="0"/>
              <a:t>: Transform input elements to          &lt;Key, Value&gt; pairs</a:t>
            </a:r>
          </a:p>
          <a:p>
            <a:pPr marL="508000" indent="-457200">
              <a:buSzPts val="2800"/>
            </a:pPr>
            <a:r>
              <a:rPr lang="en-US" sz="3200" dirty="0">
                <a:solidFill>
                  <a:schemeClr val="accent5"/>
                </a:solidFill>
              </a:rPr>
              <a:t>Reduce</a:t>
            </a:r>
            <a:r>
              <a:rPr lang="en-US" sz="3200" dirty="0"/>
              <a:t>: Transform all Values per Key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FBCE78-2F25-46DF-BB19-C996E535D5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16648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MapReduce – </a:t>
            </a:r>
            <a:r>
              <a:rPr lang="en-US" dirty="0"/>
              <a:t>Word </a:t>
            </a:r>
            <a:r>
              <a:rPr lang="en" dirty="0"/>
              <a:t>Count</a:t>
            </a:r>
            <a:endParaRPr dirty="0"/>
          </a:p>
        </p:txBody>
      </p:sp>
      <p:sp>
        <p:nvSpPr>
          <p:cNvPr id="80" name="Google Shape;80;p16"/>
          <p:cNvSpPr txBox="1"/>
          <p:nvPr/>
        </p:nvSpPr>
        <p:spPr>
          <a:xfrm>
            <a:off x="370667" y="1422171"/>
            <a:ext cx="8402664" cy="10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[</a:t>
            </a:r>
            <a:r>
              <a:rPr lang="en-US" sz="3200" dirty="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cat, dog, cat</a:t>
            </a:r>
            <a:r>
              <a:rPr lang="en" sz="3200" dirty="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]</a:t>
            </a:r>
            <a:endParaRPr sz="3200" dirty="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81" name="Google Shape;81;p16"/>
          <p:cNvSpPr txBox="1"/>
          <p:nvPr/>
        </p:nvSpPr>
        <p:spPr>
          <a:xfrm>
            <a:off x="412336" y="3224900"/>
            <a:ext cx="8319325" cy="10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[(</a:t>
            </a:r>
            <a:r>
              <a:rPr lang="en-US" sz="3200" dirty="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cat, 1), (dog, 1), (cat, 1)</a:t>
            </a:r>
            <a:r>
              <a:rPr lang="en" sz="3200" dirty="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]</a:t>
            </a:r>
            <a:endParaRPr sz="3200" dirty="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84" name="Google Shape;84;p16"/>
          <p:cNvSpPr txBox="1"/>
          <p:nvPr/>
        </p:nvSpPr>
        <p:spPr>
          <a:xfrm>
            <a:off x="512900" y="2403050"/>
            <a:ext cx="19554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chemeClr val="accent4"/>
                </a:solidFill>
                <a:latin typeface="Average"/>
                <a:ea typeface="Average"/>
                <a:cs typeface="Average"/>
                <a:sym typeface="Average"/>
              </a:rPr>
              <a:t>x =&gt; (x, 1)</a:t>
            </a:r>
            <a:endParaRPr sz="2500" dirty="0">
              <a:solidFill>
                <a:schemeClr val="accent4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86" name="Google Shape;86;p16"/>
          <p:cNvSpPr txBox="1"/>
          <p:nvPr/>
        </p:nvSpPr>
        <p:spPr>
          <a:xfrm>
            <a:off x="6602275" y="2404881"/>
            <a:ext cx="15870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chemeClr val="accent4"/>
                </a:solidFill>
                <a:latin typeface="Average"/>
                <a:ea typeface="Average"/>
                <a:cs typeface="Average"/>
                <a:sym typeface="Average"/>
              </a:rPr>
              <a:t>Map</a:t>
            </a:r>
            <a:endParaRPr sz="2500" dirty="0">
              <a:solidFill>
                <a:schemeClr val="accent4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88" name="Google Shape;88;p16"/>
          <p:cNvSpPr txBox="1"/>
          <p:nvPr/>
        </p:nvSpPr>
        <p:spPr>
          <a:xfrm>
            <a:off x="6602275" y="4342033"/>
            <a:ext cx="15870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chemeClr val="accent5"/>
                </a:solidFill>
                <a:latin typeface="Average"/>
                <a:ea typeface="Average"/>
                <a:cs typeface="Average"/>
                <a:sym typeface="Average"/>
              </a:rPr>
              <a:t>Reduce</a:t>
            </a:r>
            <a:endParaRPr sz="2500" dirty="0">
              <a:solidFill>
                <a:schemeClr val="accent5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Google Shape;89;p16"/>
              <p:cNvSpPr txBox="1"/>
              <p:nvPr/>
            </p:nvSpPr>
            <p:spPr>
              <a:xfrm>
                <a:off x="512900" y="4044433"/>
                <a:ext cx="2135298" cy="595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50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sym typeface="Average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5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sym typeface="Average"/>
                            </a:rPr>
                            <m:t>𝑘</m:t>
                          </m:r>
                        </m:sub>
                        <m:sup/>
                        <m:e>
                          <m:r>
                            <a:rPr lang="en-US" sz="25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sym typeface="Average"/>
                            </a:rPr>
                            <m:t>𝑣</m:t>
                          </m:r>
                        </m:e>
                      </m:nary>
                    </m:oMath>
                  </m:oMathPara>
                </a14:m>
                <a:endParaRPr sz="2500" dirty="0">
                  <a:solidFill>
                    <a:schemeClr val="accent5"/>
                  </a:solidFill>
                  <a:latin typeface="Average"/>
                  <a:ea typeface="Average"/>
                  <a:cs typeface="Average"/>
                  <a:sym typeface="Average"/>
                </a:endParaRPr>
              </a:p>
            </p:txBody>
          </p:sp>
        </mc:Choice>
        <mc:Fallback xmlns="">
          <p:sp>
            <p:nvSpPr>
              <p:cNvPr id="89" name="Google Shape;89;p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900" y="4044433"/>
                <a:ext cx="2135298" cy="595200"/>
              </a:xfrm>
              <a:prstGeom prst="rect">
                <a:avLst/>
              </a:prstGeom>
              <a:blipFill>
                <a:blip r:embed="rId3"/>
                <a:stretch>
                  <a:fillRect b="-10102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Google Shape;90;p16"/>
          <p:cNvSpPr txBox="1">
            <a:spLocks noGrp="1"/>
          </p:cNvSpPr>
          <p:nvPr>
            <p:ph type="sldNum" idx="12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14" name="Google Shape;81;p16">
            <a:extLst>
              <a:ext uri="{FF2B5EF4-FFF2-40B4-BE49-F238E27FC236}">
                <a16:creationId xmlns:a16="http://schemas.microsoft.com/office/drawing/2014/main" id="{5ED7119A-CC44-4534-BF78-DDD7762EC845}"/>
              </a:ext>
            </a:extLst>
          </p:cNvPr>
          <p:cNvSpPr txBox="1"/>
          <p:nvPr/>
        </p:nvSpPr>
        <p:spPr>
          <a:xfrm>
            <a:off x="1423848" y="5096262"/>
            <a:ext cx="6296300" cy="10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[(cat, 2), (dog, 1)</a:t>
            </a:r>
            <a:r>
              <a:rPr lang="en" sz="3200" dirty="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]</a:t>
            </a:r>
            <a:endParaRPr sz="3200" dirty="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28732C4-5372-4F1B-BA33-5BB564DA9ADB}"/>
              </a:ext>
            </a:extLst>
          </p:cNvPr>
          <p:cNvCxnSpPr>
            <a:cxnSpLocks/>
            <a:stCxn id="80" idx="2"/>
            <a:endCxn id="81" idx="0"/>
          </p:cNvCxnSpPr>
          <p:nvPr/>
        </p:nvCxnSpPr>
        <p:spPr>
          <a:xfrm>
            <a:off x="4571999" y="2470671"/>
            <a:ext cx="0" cy="75422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A1303D6-A07B-4E44-8B99-5A09E833007F}"/>
              </a:ext>
            </a:extLst>
          </p:cNvPr>
          <p:cNvCxnSpPr>
            <a:cxnSpLocks/>
            <a:stCxn id="81" idx="2"/>
            <a:endCxn id="14" idx="0"/>
          </p:cNvCxnSpPr>
          <p:nvPr/>
        </p:nvCxnSpPr>
        <p:spPr>
          <a:xfrm flipH="1">
            <a:off x="4571998" y="4273400"/>
            <a:ext cx="1" cy="822862"/>
          </a:xfrm>
          <a:prstGeom prst="straightConnector1">
            <a:avLst/>
          </a:prstGeom>
          <a:ln w="76200">
            <a:solidFill>
              <a:schemeClr val="accent5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64D00-AAF7-4968-AA5A-2693E3434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MapReduce - Pipeline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40EFC4-91D3-4760-8982-A141B1F403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4" name="Google Shape;97;p17">
            <a:extLst>
              <a:ext uri="{FF2B5EF4-FFF2-40B4-BE49-F238E27FC236}">
                <a16:creationId xmlns:a16="http://schemas.microsoft.com/office/drawing/2014/main" id="{6A1CE39B-8A37-422F-85B8-8935CB440CC8}"/>
              </a:ext>
            </a:extLst>
          </p:cNvPr>
          <p:cNvSpPr/>
          <p:nvPr/>
        </p:nvSpPr>
        <p:spPr>
          <a:xfrm>
            <a:off x="536460" y="2748900"/>
            <a:ext cx="1360200" cy="1360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Input</a:t>
            </a:r>
            <a:endParaRPr/>
          </a:p>
        </p:txBody>
      </p:sp>
      <p:sp>
        <p:nvSpPr>
          <p:cNvPr id="5" name="Google Shape;97;p17">
            <a:extLst>
              <a:ext uri="{FF2B5EF4-FFF2-40B4-BE49-F238E27FC236}">
                <a16:creationId xmlns:a16="http://schemas.microsoft.com/office/drawing/2014/main" id="{896E5F93-8CA7-4740-9A48-1B7E874DBAFC}"/>
              </a:ext>
            </a:extLst>
          </p:cNvPr>
          <p:cNvSpPr/>
          <p:nvPr/>
        </p:nvSpPr>
        <p:spPr>
          <a:xfrm>
            <a:off x="2848340" y="2748900"/>
            <a:ext cx="1360200" cy="13602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Map</a:t>
            </a:r>
            <a:endParaRPr dirty="0"/>
          </a:p>
        </p:txBody>
      </p:sp>
      <p:sp>
        <p:nvSpPr>
          <p:cNvPr id="6" name="Google Shape;97;p17">
            <a:extLst>
              <a:ext uri="{FF2B5EF4-FFF2-40B4-BE49-F238E27FC236}">
                <a16:creationId xmlns:a16="http://schemas.microsoft.com/office/drawing/2014/main" id="{26F72324-D11C-4526-B68F-AA7AD8319BBB}"/>
              </a:ext>
            </a:extLst>
          </p:cNvPr>
          <p:cNvSpPr/>
          <p:nvPr/>
        </p:nvSpPr>
        <p:spPr>
          <a:xfrm>
            <a:off x="5160220" y="2748900"/>
            <a:ext cx="1360200" cy="13602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Reduce</a:t>
            </a:r>
            <a:endParaRPr dirty="0"/>
          </a:p>
        </p:txBody>
      </p:sp>
      <p:sp>
        <p:nvSpPr>
          <p:cNvPr id="7" name="Google Shape;97;p17">
            <a:extLst>
              <a:ext uri="{FF2B5EF4-FFF2-40B4-BE49-F238E27FC236}">
                <a16:creationId xmlns:a16="http://schemas.microsoft.com/office/drawing/2014/main" id="{BFCADFA3-1AF9-4980-A837-6F1D691BA20F}"/>
              </a:ext>
            </a:extLst>
          </p:cNvPr>
          <p:cNvSpPr/>
          <p:nvPr/>
        </p:nvSpPr>
        <p:spPr>
          <a:xfrm>
            <a:off x="7472100" y="2748900"/>
            <a:ext cx="1360200" cy="1360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Output</a:t>
            </a:r>
            <a:endParaRPr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688593A-E365-44E4-83C5-4892E8563AD0}"/>
              </a:ext>
            </a:extLst>
          </p:cNvPr>
          <p:cNvCxnSpPr>
            <a:stCxn id="4" idx="3"/>
            <a:endCxn id="5" idx="1"/>
          </p:cNvCxnSpPr>
          <p:nvPr/>
        </p:nvCxnSpPr>
        <p:spPr>
          <a:xfrm>
            <a:off x="1896660" y="3429000"/>
            <a:ext cx="95168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556375C-1C67-419A-8847-C29B7575C069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>
            <a:off x="4208540" y="3429000"/>
            <a:ext cx="95168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3F28E62-B2E2-45EA-A9E3-A30F07FCDD82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>
            <a:off x="6520420" y="3429000"/>
            <a:ext cx="95168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Google Shape;84;p16">
            <a:extLst>
              <a:ext uri="{FF2B5EF4-FFF2-40B4-BE49-F238E27FC236}">
                <a16:creationId xmlns:a16="http://schemas.microsoft.com/office/drawing/2014/main" id="{6BC55DFD-9D16-47FC-86D6-676422C7CB8C}"/>
              </a:ext>
            </a:extLst>
          </p:cNvPr>
          <p:cNvSpPr txBox="1"/>
          <p:nvPr/>
        </p:nvSpPr>
        <p:spPr>
          <a:xfrm>
            <a:off x="2728980" y="1856101"/>
            <a:ext cx="19554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chemeClr val="accent4"/>
                </a:solidFill>
                <a:latin typeface="Average"/>
                <a:ea typeface="Average"/>
                <a:cs typeface="Average"/>
                <a:sym typeface="Average"/>
              </a:rPr>
              <a:t>x =&gt; (x, 1)</a:t>
            </a:r>
            <a:endParaRPr sz="2500" dirty="0">
              <a:solidFill>
                <a:schemeClr val="accent4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8" name="Google Shape;89;p16">
            <a:extLst>
              <a:ext uri="{FF2B5EF4-FFF2-40B4-BE49-F238E27FC236}">
                <a16:creationId xmlns:a16="http://schemas.microsoft.com/office/drawing/2014/main" id="{6859C44F-645C-41A3-9B46-9C79AA37E686}"/>
              </a:ext>
            </a:extLst>
          </p:cNvPr>
          <p:cNvSpPr txBox="1"/>
          <p:nvPr/>
        </p:nvSpPr>
        <p:spPr>
          <a:xfrm>
            <a:off x="5607075" y="1856101"/>
            <a:ext cx="46649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chemeClr val="accent5"/>
                </a:solidFill>
                <a:latin typeface="Average"/>
                <a:ea typeface="Average"/>
                <a:cs typeface="Average"/>
                <a:sym typeface="Average"/>
              </a:rPr>
              <a:t>∑</a:t>
            </a:r>
            <a:endParaRPr sz="2500" dirty="0">
              <a:solidFill>
                <a:schemeClr val="accent5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4" name="Google Shape;80;p16">
            <a:extLst>
              <a:ext uri="{FF2B5EF4-FFF2-40B4-BE49-F238E27FC236}">
                <a16:creationId xmlns:a16="http://schemas.microsoft.com/office/drawing/2014/main" id="{65E8C6A9-BFF2-4147-9EC0-72CCC58B1F74}"/>
              </a:ext>
            </a:extLst>
          </p:cNvPr>
          <p:cNvSpPr txBox="1"/>
          <p:nvPr/>
        </p:nvSpPr>
        <p:spPr>
          <a:xfrm>
            <a:off x="156520" y="4562549"/>
            <a:ext cx="6363900" cy="10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[</a:t>
            </a:r>
            <a:r>
              <a:rPr lang="en-US" sz="3200" dirty="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cat, dog, cat</a:t>
            </a:r>
            <a:r>
              <a:rPr lang="en" sz="3200" dirty="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]</a:t>
            </a:r>
            <a:endParaRPr sz="3200" dirty="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9" name="Google Shape;81;p16">
            <a:extLst>
              <a:ext uri="{FF2B5EF4-FFF2-40B4-BE49-F238E27FC236}">
                <a16:creationId xmlns:a16="http://schemas.microsoft.com/office/drawing/2014/main" id="{6F6BD319-9D0C-49C1-948B-971B54F42658}"/>
              </a:ext>
            </a:extLst>
          </p:cNvPr>
          <p:cNvSpPr txBox="1"/>
          <p:nvPr/>
        </p:nvSpPr>
        <p:spPr>
          <a:xfrm>
            <a:off x="7298710" y="4173491"/>
            <a:ext cx="1740240" cy="10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[(cat, 2), (dog, 1)</a:t>
            </a:r>
            <a:r>
              <a:rPr lang="en" sz="3200" dirty="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]</a:t>
            </a:r>
            <a:endParaRPr sz="3200" dirty="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  <p:extLst>
      <p:ext uri="{BB962C8B-B14F-4D97-AF65-F5344CB8AC3E}">
        <p14:creationId xmlns:p14="http://schemas.microsoft.com/office/powerpoint/2010/main" val="1762806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MapReduce - </a:t>
            </a:r>
            <a:r>
              <a:rPr lang="en-US" dirty="0"/>
              <a:t>Parallel Pipeline</a:t>
            </a:r>
            <a:endParaRPr dirty="0"/>
          </a:p>
        </p:txBody>
      </p:sp>
      <p:sp>
        <p:nvSpPr>
          <p:cNvPr id="99" name="Google Shape;99;p17"/>
          <p:cNvSpPr/>
          <p:nvPr/>
        </p:nvSpPr>
        <p:spPr>
          <a:xfrm>
            <a:off x="180664" y="3490663"/>
            <a:ext cx="1360200" cy="1360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Input</a:t>
            </a:r>
            <a:endParaRPr/>
          </a:p>
        </p:txBody>
      </p:sp>
      <p:grpSp>
        <p:nvGrpSpPr>
          <p:cNvPr id="100" name="Google Shape;100;p17"/>
          <p:cNvGrpSpPr/>
          <p:nvPr/>
        </p:nvGrpSpPr>
        <p:grpSpPr>
          <a:xfrm>
            <a:off x="2307188" y="1878850"/>
            <a:ext cx="1360200" cy="4583850"/>
            <a:chOff x="853025" y="1893075"/>
            <a:chExt cx="1360200" cy="4583850"/>
          </a:xfrm>
        </p:grpSpPr>
        <p:sp>
          <p:nvSpPr>
            <p:cNvPr id="101" name="Google Shape;101;p17"/>
            <p:cNvSpPr/>
            <p:nvPr/>
          </p:nvSpPr>
          <p:spPr>
            <a:xfrm>
              <a:off x="853025" y="1893075"/>
              <a:ext cx="1360200" cy="1360200"/>
            </a:xfrm>
            <a:prstGeom prst="rect">
              <a:avLst/>
            </a:prstGeom>
            <a:solidFill>
              <a:schemeClr val="accent4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Mapper</a:t>
              </a:r>
              <a:endParaRPr/>
            </a:p>
          </p:txBody>
        </p:sp>
        <p:sp>
          <p:nvSpPr>
            <p:cNvPr id="102" name="Google Shape;102;p17"/>
            <p:cNvSpPr/>
            <p:nvPr/>
          </p:nvSpPr>
          <p:spPr>
            <a:xfrm>
              <a:off x="853025" y="3504888"/>
              <a:ext cx="1360200" cy="1360200"/>
            </a:xfrm>
            <a:prstGeom prst="rect">
              <a:avLst/>
            </a:prstGeom>
            <a:solidFill>
              <a:schemeClr val="accent4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Mapper</a:t>
              </a:r>
              <a:endParaRPr/>
            </a:p>
          </p:txBody>
        </p:sp>
        <p:sp>
          <p:nvSpPr>
            <p:cNvPr id="103" name="Google Shape;103;p17"/>
            <p:cNvSpPr/>
            <p:nvPr/>
          </p:nvSpPr>
          <p:spPr>
            <a:xfrm>
              <a:off x="853025" y="5116725"/>
              <a:ext cx="1360200" cy="1360200"/>
            </a:xfrm>
            <a:prstGeom prst="rect">
              <a:avLst/>
            </a:prstGeom>
            <a:solidFill>
              <a:schemeClr val="accent4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Mapper</a:t>
              </a:r>
              <a:endParaRPr/>
            </a:p>
          </p:txBody>
        </p:sp>
      </p:grpSp>
      <p:cxnSp>
        <p:nvCxnSpPr>
          <p:cNvPr id="104" name="Google Shape;104;p17"/>
          <p:cNvCxnSpPr>
            <a:cxnSpLocks/>
            <a:stCxn id="99" idx="3"/>
            <a:endCxn id="101" idx="1"/>
          </p:cNvCxnSpPr>
          <p:nvPr/>
        </p:nvCxnSpPr>
        <p:spPr>
          <a:xfrm flipV="1">
            <a:off x="1540864" y="2558950"/>
            <a:ext cx="766324" cy="1611813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5" name="Google Shape;105;p17"/>
          <p:cNvCxnSpPr>
            <a:cxnSpLocks/>
            <a:stCxn id="99" idx="3"/>
            <a:endCxn id="102" idx="1"/>
          </p:cNvCxnSpPr>
          <p:nvPr/>
        </p:nvCxnSpPr>
        <p:spPr>
          <a:xfrm>
            <a:off x="1540864" y="4170763"/>
            <a:ext cx="766324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6" name="Google Shape;106;p17"/>
          <p:cNvCxnSpPr>
            <a:stCxn id="99" idx="3"/>
            <a:endCxn id="103" idx="1"/>
          </p:cNvCxnSpPr>
          <p:nvPr/>
        </p:nvCxnSpPr>
        <p:spPr>
          <a:xfrm>
            <a:off x="1540864" y="4170763"/>
            <a:ext cx="766324" cy="1611837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07" name="Google Shape;107;p17"/>
          <p:cNvGrpSpPr/>
          <p:nvPr/>
        </p:nvGrpSpPr>
        <p:grpSpPr>
          <a:xfrm>
            <a:off x="5048650" y="1878850"/>
            <a:ext cx="1360200" cy="4583850"/>
            <a:chOff x="853025" y="1893075"/>
            <a:chExt cx="1360200" cy="4583850"/>
          </a:xfrm>
        </p:grpSpPr>
        <p:sp>
          <p:nvSpPr>
            <p:cNvPr id="108" name="Google Shape;108;p17"/>
            <p:cNvSpPr/>
            <p:nvPr/>
          </p:nvSpPr>
          <p:spPr>
            <a:xfrm>
              <a:off x="853025" y="1893075"/>
              <a:ext cx="1360200" cy="1360200"/>
            </a:xfrm>
            <a:prstGeom prst="rect">
              <a:avLst/>
            </a:prstGeom>
            <a:solidFill>
              <a:schemeClr val="accent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Reducer</a:t>
              </a:r>
              <a:endParaRPr/>
            </a:p>
          </p:txBody>
        </p:sp>
        <p:sp>
          <p:nvSpPr>
            <p:cNvPr id="109" name="Google Shape;109;p17"/>
            <p:cNvSpPr/>
            <p:nvPr/>
          </p:nvSpPr>
          <p:spPr>
            <a:xfrm>
              <a:off x="853025" y="3504888"/>
              <a:ext cx="1360200" cy="1360200"/>
            </a:xfrm>
            <a:prstGeom prst="rect">
              <a:avLst/>
            </a:prstGeom>
            <a:solidFill>
              <a:schemeClr val="accent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Reducer</a:t>
              </a:r>
              <a:endParaRPr/>
            </a:p>
          </p:txBody>
        </p:sp>
        <p:sp>
          <p:nvSpPr>
            <p:cNvPr id="110" name="Google Shape;110;p17"/>
            <p:cNvSpPr/>
            <p:nvPr/>
          </p:nvSpPr>
          <p:spPr>
            <a:xfrm>
              <a:off x="853025" y="5116725"/>
              <a:ext cx="1360200" cy="1360200"/>
            </a:xfrm>
            <a:prstGeom prst="rect">
              <a:avLst/>
            </a:prstGeom>
            <a:solidFill>
              <a:schemeClr val="accent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Reducer</a:t>
              </a:r>
              <a:endParaRPr/>
            </a:p>
          </p:txBody>
        </p:sp>
      </p:grpSp>
      <p:sp>
        <p:nvSpPr>
          <p:cNvPr id="123" name="Google Shape;123;p17"/>
          <p:cNvSpPr/>
          <p:nvPr/>
        </p:nvSpPr>
        <p:spPr>
          <a:xfrm>
            <a:off x="7110012" y="3490663"/>
            <a:ext cx="1360200" cy="1360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Output</a:t>
            </a:r>
            <a:endParaRPr/>
          </a:p>
        </p:txBody>
      </p:sp>
      <p:cxnSp>
        <p:nvCxnSpPr>
          <p:cNvPr id="124" name="Google Shape;124;p17"/>
          <p:cNvCxnSpPr>
            <a:cxnSpLocks/>
            <a:stCxn id="108" idx="3"/>
            <a:endCxn id="123" idx="1"/>
          </p:cNvCxnSpPr>
          <p:nvPr/>
        </p:nvCxnSpPr>
        <p:spPr>
          <a:xfrm>
            <a:off x="6408850" y="2558950"/>
            <a:ext cx="701162" cy="1611813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5" name="Google Shape;125;p17"/>
          <p:cNvCxnSpPr>
            <a:cxnSpLocks/>
            <a:stCxn id="109" idx="3"/>
            <a:endCxn id="123" idx="1"/>
          </p:cNvCxnSpPr>
          <p:nvPr/>
        </p:nvCxnSpPr>
        <p:spPr>
          <a:xfrm>
            <a:off x="6408850" y="4170763"/>
            <a:ext cx="701162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6" name="Google Shape;126;p17"/>
          <p:cNvCxnSpPr>
            <a:stCxn id="110" idx="3"/>
            <a:endCxn id="123" idx="1"/>
          </p:cNvCxnSpPr>
          <p:nvPr/>
        </p:nvCxnSpPr>
        <p:spPr>
          <a:xfrm flipV="1">
            <a:off x="6408850" y="4170763"/>
            <a:ext cx="701162" cy="1611837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7" name="Google Shape;127;p17"/>
          <p:cNvSpPr txBox="1">
            <a:spLocks noGrp="1"/>
          </p:cNvSpPr>
          <p:nvPr>
            <p:ph type="sldNum" idx="12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cxnSp>
        <p:nvCxnSpPr>
          <p:cNvPr id="21" name="Google Shape;105;p17">
            <a:extLst>
              <a:ext uri="{FF2B5EF4-FFF2-40B4-BE49-F238E27FC236}">
                <a16:creationId xmlns:a16="http://schemas.microsoft.com/office/drawing/2014/main" id="{98FDDB23-4CD6-4374-881C-96F4986A8E83}"/>
              </a:ext>
            </a:extLst>
          </p:cNvPr>
          <p:cNvCxnSpPr>
            <a:cxnSpLocks/>
            <a:stCxn id="101" idx="3"/>
            <a:endCxn id="108" idx="1"/>
          </p:cNvCxnSpPr>
          <p:nvPr/>
        </p:nvCxnSpPr>
        <p:spPr>
          <a:xfrm>
            <a:off x="3667388" y="2558950"/>
            <a:ext cx="1381262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105;p17">
            <a:extLst>
              <a:ext uri="{FF2B5EF4-FFF2-40B4-BE49-F238E27FC236}">
                <a16:creationId xmlns:a16="http://schemas.microsoft.com/office/drawing/2014/main" id="{B1D66E87-F2AF-4D2E-9BFE-70EA8FF21517}"/>
              </a:ext>
            </a:extLst>
          </p:cNvPr>
          <p:cNvCxnSpPr>
            <a:cxnSpLocks/>
            <a:stCxn id="102" idx="3"/>
            <a:endCxn id="109" idx="1"/>
          </p:cNvCxnSpPr>
          <p:nvPr/>
        </p:nvCxnSpPr>
        <p:spPr>
          <a:xfrm>
            <a:off x="3667388" y="4170763"/>
            <a:ext cx="1381262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105;p17">
            <a:extLst>
              <a:ext uri="{FF2B5EF4-FFF2-40B4-BE49-F238E27FC236}">
                <a16:creationId xmlns:a16="http://schemas.microsoft.com/office/drawing/2014/main" id="{C91BE362-16D3-4818-8F20-1DFF1B961A9B}"/>
              </a:ext>
            </a:extLst>
          </p:cNvPr>
          <p:cNvCxnSpPr>
            <a:cxnSpLocks/>
            <a:stCxn id="103" idx="3"/>
            <a:endCxn id="110" idx="1"/>
          </p:cNvCxnSpPr>
          <p:nvPr/>
        </p:nvCxnSpPr>
        <p:spPr>
          <a:xfrm>
            <a:off x="3667388" y="5782600"/>
            <a:ext cx="1381262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30211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MapReduce - </a:t>
            </a:r>
            <a:r>
              <a:rPr lang="en-US" dirty="0"/>
              <a:t>Parallel Pipeline</a:t>
            </a:r>
            <a:endParaRPr dirty="0"/>
          </a:p>
        </p:txBody>
      </p:sp>
      <p:sp>
        <p:nvSpPr>
          <p:cNvPr id="99" name="Google Shape;99;p17"/>
          <p:cNvSpPr/>
          <p:nvPr/>
        </p:nvSpPr>
        <p:spPr>
          <a:xfrm>
            <a:off x="180664" y="3490663"/>
            <a:ext cx="1360200" cy="13602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00" name="Google Shape;100;p17"/>
          <p:cNvGrpSpPr/>
          <p:nvPr/>
        </p:nvGrpSpPr>
        <p:grpSpPr>
          <a:xfrm>
            <a:off x="2307188" y="1878850"/>
            <a:ext cx="1360200" cy="4583850"/>
            <a:chOff x="853025" y="1893075"/>
            <a:chExt cx="1360200" cy="4583850"/>
          </a:xfrm>
        </p:grpSpPr>
        <p:sp>
          <p:nvSpPr>
            <p:cNvPr id="101" name="Google Shape;101;p17"/>
            <p:cNvSpPr/>
            <p:nvPr/>
          </p:nvSpPr>
          <p:spPr>
            <a:xfrm>
              <a:off x="853025" y="1893075"/>
              <a:ext cx="1360200" cy="1360200"/>
            </a:xfrm>
            <a:prstGeom prst="rect">
              <a:avLst/>
            </a:prstGeom>
            <a:noFill/>
            <a:ln w="571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102;p17"/>
            <p:cNvSpPr/>
            <p:nvPr/>
          </p:nvSpPr>
          <p:spPr>
            <a:xfrm>
              <a:off x="853025" y="3504888"/>
              <a:ext cx="1360200" cy="1360200"/>
            </a:xfrm>
            <a:prstGeom prst="rect">
              <a:avLst/>
            </a:prstGeom>
            <a:noFill/>
            <a:ln w="571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" name="Google Shape;103;p17"/>
            <p:cNvSpPr/>
            <p:nvPr/>
          </p:nvSpPr>
          <p:spPr>
            <a:xfrm>
              <a:off x="853025" y="5116725"/>
              <a:ext cx="1360200" cy="1360200"/>
            </a:xfrm>
            <a:prstGeom prst="rect">
              <a:avLst/>
            </a:prstGeom>
            <a:noFill/>
            <a:ln w="571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cxnSp>
        <p:nvCxnSpPr>
          <p:cNvPr id="104" name="Google Shape;104;p17"/>
          <p:cNvCxnSpPr>
            <a:cxnSpLocks/>
            <a:stCxn id="99" idx="3"/>
            <a:endCxn id="101" idx="1"/>
          </p:cNvCxnSpPr>
          <p:nvPr/>
        </p:nvCxnSpPr>
        <p:spPr>
          <a:xfrm flipV="1">
            <a:off x="1540864" y="2558950"/>
            <a:ext cx="766324" cy="1611813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5" name="Google Shape;105;p17"/>
          <p:cNvCxnSpPr>
            <a:cxnSpLocks/>
            <a:stCxn id="99" idx="3"/>
            <a:endCxn id="102" idx="1"/>
          </p:cNvCxnSpPr>
          <p:nvPr/>
        </p:nvCxnSpPr>
        <p:spPr>
          <a:xfrm>
            <a:off x="1540864" y="4170763"/>
            <a:ext cx="766324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6" name="Google Shape;106;p17"/>
          <p:cNvCxnSpPr>
            <a:stCxn id="99" idx="3"/>
            <a:endCxn id="103" idx="1"/>
          </p:cNvCxnSpPr>
          <p:nvPr/>
        </p:nvCxnSpPr>
        <p:spPr>
          <a:xfrm>
            <a:off x="1540864" y="4170763"/>
            <a:ext cx="766324" cy="1611837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07" name="Google Shape;107;p17"/>
          <p:cNvGrpSpPr/>
          <p:nvPr/>
        </p:nvGrpSpPr>
        <p:grpSpPr>
          <a:xfrm>
            <a:off x="5048650" y="1878850"/>
            <a:ext cx="1360200" cy="4583850"/>
            <a:chOff x="853025" y="1893075"/>
            <a:chExt cx="1360200" cy="4583850"/>
          </a:xfrm>
        </p:grpSpPr>
        <p:sp>
          <p:nvSpPr>
            <p:cNvPr id="108" name="Google Shape;108;p17"/>
            <p:cNvSpPr/>
            <p:nvPr/>
          </p:nvSpPr>
          <p:spPr>
            <a:xfrm>
              <a:off x="853025" y="1893075"/>
              <a:ext cx="1360200" cy="1360200"/>
            </a:xfrm>
            <a:prstGeom prst="rect">
              <a:avLst/>
            </a:prstGeom>
            <a:noFill/>
            <a:ln w="571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109;p17"/>
            <p:cNvSpPr/>
            <p:nvPr/>
          </p:nvSpPr>
          <p:spPr>
            <a:xfrm>
              <a:off x="853025" y="3504888"/>
              <a:ext cx="1360200" cy="1360200"/>
            </a:xfrm>
            <a:prstGeom prst="rect">
              <a:avLst/>
            </a:prstGeom>
            <a:noFill/>
            <a:ln w="571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110;p17"/>
            <p:cNvSpPr/>
            <p:nvPr/>
          </p:nvSpPr>
          <p:spPr>
            <a:xfrm>
              <a:off x="853025" y="5116725"/>
              <a:ext cx="1360200" cy="1360200"/>
            </a:xfrm>
            <a:prstGeom prst="rect">
              <a:avLst/>
            </a:prstGeom>
            <a:noFill/>
            <a:ln w="571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23" name="Google Shape;123;p17"/>
          <p:cNvSpPr/>
          <p:nvPr/>
        </p:nvSpPr>
        <p:spPr>
          <a:xfrm>
            <a:off x="7110012" y="3490663"/>
            <a:ext cx="1360200" cy="13602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124" name="Google Shape;124;p17"/>
          <p:cNvCxnSpPr>
            <a:cxnSpLocks/>
            <a:stCxn id="108" idx="3"/>
            <a:endCxn id="123" idx="1"/>
          </p:cNvCxnSpPr>
          <p:nvPr/>
        </p:nvCxnSpPr>
        <p:spPr>
          <a:xfrm>
            <a:off x="6408850" y="2558950"/>
            <a:ext cx="701162" cy="1611813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5" name="Google Shape;125;p17"/>
          <p:cNvCxnSpPr>
            <a:cxnSpLocks/>
            <a:stCxn id="109" idx="3"/>
            <a:endCxn id="123" idx="1"/>
          </p:cNvCxnSpPr>
          <p:nvPr/>
        </p:nvCxnSpPr>
        <p:spPr>
          <a:xfrm>
            <a:off x="6408850" y="4170763"/>
            <a:ext cx="701162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6" name="Google Shape;126;p17"/>
          <p:cNvCxnSpPr>
            <a:stCxn id="110" idx="3"/>
            <a:endCxn id="123" idx="1"/>
          </p:cNvCxnSpPr>
          <p:nvPr/>
        </p:nvCxnSpPr>
        <p:spPr>
          <a:xfrm flipV="1">
            <a:off x="6408850" y="4170763"/>
            <a:ext cx="701162" cy="1611837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7" name="Google Shape;127;p17"/>
          <p:cNvSpPr txBox="1">
            <a:spLocks noGrp="1"/>
          </p:cNvSpPr>
          <p:nvPr>
            <p:ph type="sldNum" idx="12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cxnSp>
        <p:nvCxnSpPr>
          <p:cNvPr id="21" name="Google Shape;104;p17">
            <a:extLst>
              <a:ext uri="{FF2B5EF4-FFF2-40B4-BE49-F238E27FC236}">
                <a16:creationId xmlns:a16="http://schemas.microsoft.com/office/drawing/2014/main" id="{FD2E262E-D86D-450B-AE1D-C1234208F40A}"/>
              </a:ext>
            </a:extLst>
          </p:cNvPr>
          <p:cNvCxnSpPr>
            <a:cxnSpLocks/>
            <a:stCxn id="101" idx="3"/>
            <a:endCxn id="108" idx="1"/>
          </p:cNvCxnSpPr>
          <p:nvPr/>
        </p:nvCxnSpPr>
        <p:spPr>
          <a:xfrm>
            <a:off x="3667388" y="2558950"/>
            <a:ext cx="1381262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104;p17">
            <a:extLst>
              <a:ext uri="{FF2B5EF4-FFF2-40B4-BE49-F238E27FC236}">
                <a16:creationId xmlns:a16="http://schemas.microsoft.com/office/drawing/2014/main" id="{C3FD68E3-5456-4391-8F49-DDDC0C60991D}"/>
              </a:ext>
            </a:extLst>
          </p:cNvPr>
          <p:cNvCxnSpPr>
            <a:cxnSpLocks/>
            <a:stCxn id="103" idx="3"/>
            <a:endCxn id="110" idx="1"/>
          </p:cNvCxnSpPr>
          <p:nvPr/>
        </p:nvCxnSpPr>
        <p:spPr>
          <a:xfrm>
            <a:off x="3667388" y="5782600"/>
            <a:ext cx="1381262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104;p17">
            <a:extLst>
              <a:ext uri="{FF2B5EF4-FFF2-40B4-BE49-F238E27FC236}">
                <a16:creationId xmlns:a16="http://schemas.microsoft.com/office/drawing/2014/main" id="{DE4C0328-8B72-4C08-B402-4D2CE898939A}"/>
              </a:ext>
            </a:extLst>
          </p:cNvPr>
          <p:cNvCxnSpPr>
            <a:cxnSpLocks/>
            <a:stCxn id="102" idx="3"/>
            <a:endCxn id="109" idx="1"/>
          </p:cNvCxnSpPr>
          <p:nvPr/>
        </p:nvCxnSpPr>
        <p:spPr>
          <a:xfrm>
            <a:off x="3667388" y="4170763"/>
            <a:ext cx="1381262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7AD1150-42BF-4A34-9D68-D818C357DC1A}"/>
              </a:ext>
            </a:extLst>
          </p:cNvPr>
          <p:cNvSpPr txBox="1"/>
          <p:nvPr/>
        </p:nvSpPr>
        <p:spPr>
          <a:xfrm>
            <a:off x="425609" y="4237757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Cat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89DE432-E77C-42D5-9F24-185C25C6FAFA}"/>
              </a:ext>
            </a:extLst>
          </p:cNvPr>
          <p:cNvSpPr txBox="1"/>
          <p:nvPr/>
        </p:nvSpPr>
        <p:spPr>
          <a:xfrm>
            <a:off x="425609" y="3642103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Cat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3B69257-E1A0-4715-9656-FA53B47C3BE1}"/>
              </a:ext>
            </a:extLst>
          </p:cNvPr>
          <p:cNvSpPr txBox="1"/>
          <p:nvPr/>
        </p:nvSpPr>
        <p:spPr>
          <a:xfrm>
            <a:off x="375115" y="3939930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Dog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78741CB-03A8-4698-A511-AE0934E1425E}"/>
              </a:ext>
            </a:extLst>
          </p:cNvPr>
          <p:cNvSpPr txBox="1"/>
          <p:nvPr/>
        </p:nvSpPr>
        <p:spPr>
          <a:xfrm>
            <a:off x="2394595" y="2328117"/>
            <a:ext cx="1143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(Cat,1)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E6BC98F-750D-4676-926E-1EC3247340DF}"/>
              </a:ext>
            </a:extLst>
          </p:cNvPr>
          <p:cNvSpPr txBox="1"/>
          <p:nvPr/>
        </p:nvSpPr>
        <p:spPr>
          <a:xfrm>
            <a:off x="2365162" y="3936951"/>
            <a:ext cx="1244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(Dog,1)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6B59218-07CE-40F6-AF25-15E60AC9490B}"/>
              </a:ext>
            </a:extLst>
          </p:cNvPr>
          <p:cNvSpPr txBox="1"/>
          <p:nvPr/>
        </p:nvSpPr>
        <p:spPr>
          <a:xfrm>
            <a:off x="2394595" y="5551767"/>
            <a:ext cx="1143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(Cat,1)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0093 L 0.24792 -0.189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74" y="-951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85185E-6 L 0.24306 -0.0004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31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0.00232 L 0.2408 0.1960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31" y="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85185E-6 L 0.29723 1.85185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61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85185E-6 L 0.29514 0.0023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57" y="11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44444E-6 L 0.29982 4.44444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722 1.85185E-6 L 0.5276 0.1863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10" y="930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514 0.00231 L 0.52292 0.0023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89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982 4.44444E-6 L 0.5276 -0.179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89" y="-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34" grpId="0"/>
      <p:bldP spid="34" grpId="1"/>
      <p:bldP spid="35" grpId="0"/>
      <p:bldP spid="35" grpId="1"/>
      <p:bldP spid="36" grpId="0"/>
      <p:bldP spid="36" grpId="1"/>
      <p:bldP spid="36" grpId="2"/>
      <p:bldP spid="37" grpId="0"/>
      <p:bldP spid="37" grpId="1"/>
      <p:bldP spid="37" grpId="2"/>
      <p:bldP spid="38" grpId="0"/>
      <p:bldP spid="38" grpId="1"/>
      <p:bldP spid="38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MapReduce - </a:t>
            </a:r>
            <a:r>
              <a:rPr lang="en-US" dirty="0"/>
              <a:t>Parallel Pipeline</a:t>
            </a:r>
            <a:endParaRPr dirty="0"/>
          </a:p>
        </p:txBody>
      </p:sp>
      <p:sp>
        <p:nvSpPr>
          <p:cNvPr id="99" name="Google Shape;99;p17"/>
          <p:cNvSpPr/>
          <p:nvPr/>
        </p:nvSpPr>
        <p:spPr>
          <a:xfrm>
            <a:off x="180664" y="3490663"/>
            <a:ext cx="1360200" cy="1360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Input</a:t>
            </a:r>
            <a:endParaRPr/>
          </a:p>
        </p:txBody>
      </p:sp>
      <p:grpSp>
        <p:nvGrpSpPr>
          <p:cNvPr id="100" name="Google Shape;100;p17"/>
          <p:cNvGrpSpPr/>
          <p:nvPr/>
        </p:nvGrpSpPr>
        <p:grpSpPr>
          <a:xfrm>
            <a:off x="2307188" y="1878850"/>
            <a:ext cx="1360200" cy="4583850"/>
            <a:chOff x="853025" y="1893075"/>
            <a:chExt cx="1360200" cy="4583850"/>
          </a:xfrm>
        </p:grpSpPr>
        <p:sp>
          <p:nvSpPr>
            <p:cNvPr id="101" name="Google Shape;101;p17"/>
            <p:cNvSpPr/>
            <p:nvPr/>
          </p:nvSpPr>
          <p:spPr>
            <a:xfrm>
              <a:off x="853025" y="1893075"/>
              <a:ext cx="1360200" cy="1360200"/>
            </a:xfrm>
            <a:prstGeom prst="rect">
              <a:avLst/>
            </a:prstGeom>
            <a:solidFill>
              <a:schemeClr val="accent4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Mapper</a:t>
              </a:r>
              <a:endParaRPr/>
            </a:p>
          </p:txBody>
        </p:sp>
        <p:sp>
          <p:nvSpPr>
            <p:cNvPr id="102" name="Google Shape;102;p17"/>
            <p:cNvSpPr/>
            <p:nvPr/>
          </p:nvSpPr>
          <p:spPr>
            <a:xfrm>
              <a:off x="853025" y="3504888"/>
              <a:ext cx="1360200" cy="1360200"/>
            </a:xfrm>
            <a:prstGeom prst="rect">
              <a:avLst/>
            </a:prstGeom>
            <a:solidFill>
              <a:schemeClr val="accent4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Mapper</a:t>
              </a:r>
              <a:endParaRPr/>
            </a:p>
          </p:txBody>
        </p:sp>
        <p:sp>
          <p:nvSpPr>
            <p:cNvPr id="103" name="Google Shape;103;p17"/>
            <p:cNvSpPr/>
            <p:nvPr/>
          </p:nvSpPr>
          <p:spPr>
            <a:xfrm>
              <a:off x="853025" y="5116725"/>
              <a:ext cx="1360200" cy="1360200"/>
            </a:xfrm>
            <a:prstGeom prst="rect">
              <a:avLst/>
            </a:prstGeom>
            <a:solidFill>
              <a:schemeClr val="accent4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Mapper</a:t>
              </a:r>
              <a:endParaRPr/>
            </a:p>
          </p:txBody>
        </p:sp>
      </p:grpSp>
      <p:cxnSp>
        <p:nvCxnSpPr>
          <p:cNvPr id="104" name="Google Shape;104;p17"/>
          <p:cNvCxnSpPr>
            <a:cxnSpLocks/>
            <a:stCxn id="99" idx="3"/>
            <a:endCxn id="101" idx="1"/>
          </p:cNvCxnSpPr>
          <p:nvPr/>
        </p:nvCxnSpPr>
        <p:spPr>
          <a:xfrm flipV="1">
            <a:off x="1540864" y="2558950"/>
            <a:ext cx="766324" cy="1611813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5" name="Google Shape;105;p17"/>
          <p:cNvCxnSpPr>
            <a:cxnSpLocks/>
            <a:stCxn id="99" idx="3"/>
            <a:endCxn id="102" idx="1"/>
          </p:cNvCxnSpPr>
          <p:nvPr/>
        </p:nvCxnSpPr>
        <p:spPr>
          <a:xfrm>
            <a:off x="1540864" y="4170763"/>
            <a:ext cx="766324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6" name="Google Shape;106;p17"/>
          <p:cNvCxnSpPr>
            <a:stCxn id="99" idx="3"/>
            <a:endCxn id="103" idx="1"/>
          </p:cNvCxnSpPr>
          <p:nvPr/>
        </p:nvCxnSpPr>
        <p:spPr>
          <a:xfrm>
            <a:off x="1540864" y="4170763"/>
            <a:ext cx="766324" cy="1611837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07" name="Google Shape;107;p17"/>
          <p:cNvGrpSpPr/>
          <p:nvPr/>
        </p:nvGrpSpPr>
        <p:grpSpPr>
          <a:xfrm>
            <a:off x="5048650" y="1878850"/>
            <a:ext cx="1360200" cy="4583850"/>
            <a:chOff x="853025" y="1893075"/>
            <a:chExt cx="1360200" cy="4583850"/>
          </a:xfrm>
        </p:grpSpPr>
        <p:sp>
          <p:nvSpPr>
            <p:cNvPr id="108" name="Google Shape;108;p17"/>
            <p:cNvSpPr/>
            <p:nvPr/>
          </p:nvSpPr>
          <p:spPr>
            <a:xfrm>
              <a:off x="853025" y="1893075"/>
              <a:ext cx="1360200" cy="1360200"/>
            </a:xfrm>
            <a:prstGeom prst="rect">
              <a:avLst/>
            </a:prstGeom>
            <a:solidFill>
              <a:schemeClr val="accent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Reducer</a:t>
              </a:r>
              <a:endParaRPr/>
            </a:p>
          </p:txBody>
        </p:sp>
        <p:sp>
          <p:nvSpPr>
            <p:cNvPr id="109" name="Google Shape;109;p17"/>
            <p:cNvSpPr/>
            <p:nvPr/>
          </p:nvSpPr>
          <p:spPr>
            <a:xfrm>
              <a:off x="853025" y="3504888"/>
              <a:ext cx="1360200" cy="1360200"/>
            </a:xfrm>
            <a:prstGeom prst="rect">
              <a:avLst/>
            </a:prstGeom>
            <a:solidFill>
              <a:schemeClr val="accent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Reducer</a:t>
              </a:r>
              <a:endParaRPr/>
            </a:p>
          </p:txBody>
        </p:sp>
        <p:sp>
          <p:nvSpPr>
            <p:cNvPr id="110" name="Google Shape;110;p17"/>
            <p:cNvSpPr/>
            <p:nvPr/>
          </p:nvSpPr>
          <p:spPr>
            <a:xfrm>
              <a:off x="853025" y="5116725"/>
              <a:ext cx="1360200" cy="1360200"/>
            </a:xfrm>
            <a:prstGeom prst="rect">
              <a:avLst/>
            </a:prstGeom>
            <a:solidFill>
              <a:schemeClr val="accent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Reducer</a:t>
              </a:r>
              <a:endParaRPr/>
            </a:p>
          </p:txBody>
        </p:sp>
      </p:grpSp>
      <p:sp>
        <p:nvSpPr>
          <p:cNvPr id="123" name="Google Shape;123;p17"/>
          <p:cNvSpPr/>
          <p:nvPr/>
        </p:nvSpPr>
        <p:spPr>
          <a:xfrm>
            <a:off x="7110012" y="3490663"/>
            <a:ext cx="1360200" cy="1360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Output</a:t>
            </a:r>
            <a:endParaRPr/>
          </a:p>
        </p:txBody>
      </p:sp>
      <p:cxnSp>
        <p:nvCxnSpPr>
          <p:cNvPr id="124" name="Google Shape;124;p17"/>
          <p:cNvCxnSpPr>
            <a:cxnSpLocks/>
            <a:stCxn id="108" idx="3"/>
            <a:endCxn id="123" idx="1"/>
          </p:cNvCxnSpPr>
          <p:nvPr/>
        </p:nvCxnSpPr>
        <p:spPr>
          <a:xfrm>
            <a:off x="6408850" y="2558950"/>
            <a:ext cx="701162" cy="1611813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5" name="Google Shape;125;p17"/>
          <p:cNvCxnSpPr>
            <a:cxnSpLocks/>
            <a:stCxn id="109" idx="3"/>
            <a:endCxn id="123" idx="1"/>
          </p:cNvCxnSpPr>
          <p:nvPr/>
        </p:nvCxnSpPr>
        <p:spPr>
          <a:xfrm>
            <a:off x="6408850" y="4170763"/>
            <a:ext cx="701162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6" name="Google Shape;126;p17"/>
          <p:cNvCxnSpPr>
            <a:stCxn id="110" idx="3"/>
            <a:endCxn id="123" idx="1"/>
          </p:cNvCxnSpPr>
          <p:nvPr/>
        </p:nvCxnSpPr>
        <p:spPr>
          <a:xfrm flipV="1">
            <a:off x="6408850" y="4170763"/>
            <a:ext cx="701162" cy="1611837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7" name="Google Shape;127;p17"/>
          <p:cNvSpPr txBox="1">
            <a:spLocks noGrp="1"/>
          </p:cNvSpPr>
          <p:nvPr>
            <p:ph type="sldNum" idx="12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2B79C7-D3FA-495A-8CE1-E3ED1E121931}"/>
              </a:ext>
            </a:extLst>
          </p:cNvPr>
          <p:cNvSpPr txBox="1"/>
          <p:nvPr/>
        </p:nvSpPr>
        <p:spPr>
          <a:xfrm>
            <a:off x="3923122" y="3429000"/>
            <a:ext cx="8634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62C6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95783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D5AFD-B26A-4009-8D96-3448BF521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MapReduce - Definitions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E9AD82-533A-4040-90F6-F8BEF74898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0" indent="-457200">
              <a:buSzPts val="2800"/>
            </a:pPr>
            <a:r>
              <a:rPr lang="en-US" sz="3200" dirty="0">
                <a:solidFill>
                  <a:schemeClr val="accent4"/>
                </a:solidFill>
              </a:rPr>
              <a:t>Map</a:t>
            </a:r>
            <a:r>
              <a:rPr lang="en-US" sz="3200" dirty="0"/>
              <a:t>: Transform input elements to          &lt;Key, Value&gt; pairs</a:t>
            </a:r>
          </a:p>
          <a:p>
            <a:pPr marL="508000" indent="-457200">
              <a:buSzPts val="2800"/>
            </a:pPr>
            <a:r>
              <a:rPr lang="en-US" sz="3200" dirty="0">
                <a:solidFill>
                  <a:schemeClr val="accent5"/>
                </a:solidFill>
              </a:rPr>
              <a:t>Reduce</a:t>
            </a:r>
            <a:r>
              <a:rPr lang="en-US" sz="3200" dirty="0"/>
              <a:t>: Transform all Values per Key</a:t>
            </a:r>
          </a:p>
          <a:p>
            <a:pPr marL="508000" indent="-457200">
              <a:buSzPts val="2800"/>
            </a:pPr>
            <a:r>
              <a:rPr lang="en-US" sz="3200" dirty="0">
                <a:solidFill>
                  <a:srgbClr val="FF62C6"/>
                </a:solidFill>
              </a:rPr>
              <a:t>Partition</a:t>
            </a:r>
            <a:r>
              <a:rPr lang="en-US" sz="3200" dirty="0">
                <a:solidFill>
                  <a:schemeClr val="tx2"/>
                </a:solidFill>
              </a:rPr>
              <a:t>: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/>
              <a:t>Group &lt;Key, Value&gt; pairs by Key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FBCE78-2F25-46DF-BB19-C996E535D5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29410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MapReduce - Parallel Pipeline</a:t>
            </a:r>
            <a:endParaRPr dirty="0"/>
          </a:p>
        </p:txBody>
      </p:sp>
      <p:sp>
        <p:nvSpPr>
          <p:cNvPr id="99" name="Google Shape;99;p17"/>
          <p:cNvSpPr/>
          <p:nvPr/>
        </p:nvSpPr>
        <p:spPr>
          <a:xfrm>
            <a:off x="118325" y="3490615"/>
            <a:ext cx="1360200" cy="13602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00" name="Google Shape;100;p17"/>
          <p:cNvGrpSpPr/>
          <p:nvPr/>
        </p:nvGrpSpPr>
        <p:grpSpPr>
          <a:xfrm>
            <a:off x="3365275" y="1878814"/>
            <a:ext cx="1360200" cy="4583850"/>
            <a:chOff x="853025" y="1893075"/>
            <a:chExt cx="1360200" cy="4583850"/>
          </a:xfrm>
          <a:solidFill>
            <a:srgbClr val="FF62C6"/>
          </a:solidFill>
        </p:grpSpPr>
        <p:sp>
          <p:nvSpPr>
            <p:cNvPr id="101" name="Google Shape;101;p17"/>
            <p:cNvSpPr/>
            <p:nvPr/>
          </p:nvSpPr>
          <p:spPr>
            <a:xfrm>
              <a:off x="853025" y="1893075"/>
              <a:ext cx="1360200" cy="1360200"/>
            </a:xfrm>
            <a:prstGeom prst="rect">
              <a:avLst/>
            </a:prstGeom>
            <a:noFill/>
            <a:ln w="57150" cap="flat" cmpd="sng">
              <a:solidFill>
                <a:srgbClr val="FF62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accent6">
                    <a:lumMod val="10000"/>
                  </a:schemeClr>
                </a:solidFill>
              </a:endParaRPr>
            </a:p>
          </p:txBody>
        </p:sp>
        <p:sp>
          <p:nvSpPr>
            <p:cNvPr id="102" name="Google Shape;102;p17"/>
            <p:cNvSpPr/>
            <p:nvPr/>
          </p:nvSpPr>
          <p:spPr>
            <a:xfrm>
              <a:off x="853025" y="3504888"/>
              <a:ext cx="1360200" cy="1360200"/>
            </a:xfrm>
            <a:prstGeom prst="rect">
              <a:avLst/>
            </a:prstGeom>
            <a:noFill/>
            <a:ln w="57150" cap="flat" cmpd="sng">
              <a:solidFill>
                <a:srgbClr val="FF62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accent6">
                    <a:lumMod val="10000"/>
                  </a:schemeClr>
                </a:solidFill>
              </a:endParaRPr>
            </a:p>
          </p:txBody>
        </p:sp>
        <p:sp>
          <p:nvSpPr>
            <p:cNvPr id="103" name="Google Shape;103;p17"/>
            <p:cNvSpPr/>
            <p:nvPr/>
          </p:nvSpPr>
          <p:spPr>
            <a:xfrm>
              <a:off x="853025" y="5116725"/>
              <a:ext cx="1360200" cy="1360200"/>
            </a:xfrm>
            <a:prstGeom prst="rect">
              <a:avLst/>
            </a:prstGeom>
            <a:noFill/>
            <a:ln w="57150" cap="flat" cmpd="sng">
              <a:solidFill>
                <a:srgbClr val="FF62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accent6">
                    <a:lumMod val="10000"/>
                  </a:schemeClr>
                </a:solidFill>
              </a:endParaRPr>
            </a:p>
          </p:txBody>
        </p:sp>
      </p:grpSp>
      <p:cxnSp>
        <p:nvCxnSpPr>
          <p:cNvPr id="104" name="Google Shape;104;p17"/>
          <p:cNvCxnSpPr>
            <a:cxnSpLocks/>
            <a:stCxn id="99" idx="3"/>
            <a:endCxn id="36" idx="1"/>
          </p:cNvCxnSpPr>
          <p:nvPr/>
        </p:nvCxnSpPr>
        <p:spPr>
          <a:xfrm flipV="1">
            <a:off x="1478525" y="2558902"/>
            <a:ext cx="341900" cy="1611813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5" name="Google Shape;105;p17"/>
          <p:cNvCxnSpPr>
            <a:cxnSpLocks/>
            <a:stCxn id="99" idx="3"/>
            <a:endCxn id="37" idx="1"/>
          </p:cNvCxnSpPr>
          <p:nvPr/>
        </p:nvCxnSpPr>
        <p:spPr>
          <a:xfrm>
            <a:off x="1478525" y="4170715"/>
            <a:ext cx="3419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6" name="Google Shape;106;p17"/>
          <p:cNvCxnSpPr>
            <a:cxnSpLocks/>
            <a:stCxn id="38" idx="3"/>
            <a:endCxn id="103" idx="1"/>
          </p:cNvCxnSpPr>
          <p:nvPr/>
        </p:nvCxnSpPr>
        <p:spPr>
          <a:xfrm>
            <a:off x="3180625" y="5782552"/>
            <a:ext cx="184650" cy="12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07" name="Google Shape;107;p17"/>
          <p:cNvGrpSpPr/>
          <p:nvPr/>
        </p:nvGrpSpPr>
        <p:grpSpPr>
          <a:xfrm>
            <a:off x="5400550" y="1878826"/>
            <a:ext cx="1360200" cy="4583850"/>
            <a:chOff x="853025" y="1893075"/>
            <a:chExt cx="1360200" cy="4583850"/>
          </a:xfrm>
        </p:grpSpPr>
        <p:sp>
          <p:nvSpPr>
            <p:cNvPr id="108" name="Google Shape;108;p17"/>
            <p:cNvSpPr/>
            <p:nvPr/>
          </p:nvSpPr>
          <p:spPr>
            <a:xfrm>
              <a:off x="853025" y="1893075"/>
              <a:ext cx="1360200" cy="1360200"/>
            </a:xfrm>
            <a:prstGeom prst="rect">
              <a:avLst/>
            </a:prstGeom>
            <a:noFill/>
            <a:ln w="571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109;p17"/>
            <p:cNvSpPr/>
            <p:nvPr/>
          </p:nvSpPr>
          <p:spPr>
            <a:xfrm>
              <a:off x="853025" y="3504888"/>
              <a:ext cx="1360200" cy="1360200"/>
            </a:xfrm>
            <a:prstGeom prst="rect">
              <a:avLst/>
            </a:prstGeom>
            <a:noFill/>
            <a:ln w="571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110;p17"/>
            <p:cNvSpPr/>
            <p:nvPr/>
          </p:nvSpPr>
          <p:spPr>
            <a:xfrm>
              <a:off x="853025" y="5116725"/>
              <a:ext cx="1360200" cy="1360200"/>
            </a:xfrm>
            <a:prstGeom prst="rect">
              <a:avLst/>
            </a:prstGeom>
            <a:noFill/>
            <a:ln w="571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cxnSp>
        <p:nvCxnSpPr>
          <p:cNvPr id="111" name="Google Shape;111;p17"/>
          <p:cNvCxnSpPr>
            <a:cxnSpLocks/>
            <a:stCxn id="101" idx="3"/>
            <a:endCxn id="108" idx="1"/>
          </p:cNvCxnSpPr>
          <p:nvPr/>
        </p:nvCxnSpPr>
        <p:spPr>
          <a:xfrm>
            <a:off x="4725475" y="2558914"/>
            <a:ext cx="675075" cy="12"/>
          </a:xfrm>
          <a:prstGeom prst="straightConnector1">
            <a:avLst/>
          </a:prstGeom>
          <a:ln w="571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Google Shape;112;p17"/>
          <p:cNvCxnSpPr>
            <a:cxnSpLocks/>
            <a:stCxn id="101" idx="3"/>
            <a:endCxn id="109" idx="1"/>
          </p:cNvCxnSpPr>
          <p:nvPr/>
        </p:nvCxnSpPr>
        <p:spPr>
          <a:xfrm>
            <a:off x="4725475" y="2558914"/>
            <a:ext cx="675075" cy="1611825"/>
          </a:xfrm>
          <a:prstGeom prst="straightConnector1">
            <a:avLst/>
          </a:prstGeom>
          <a:ln w="571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Google Shape;113;p17"/>
          <p:cNvCxnSpPr>
            <a:cxnSpLocks/>
            <a:stCxn id="101" idx="3"/>
            <a:endCxn id="110" idx="1"/>
          </p:cNvCxnSpPr>
          <p:nvPr/>
        </p:nvCxnSpPr>
        <p:spPr>
          <a:xfrm>
            <a:off x="4725475" y="2558914"/>
            <a:ext cx="675075" cy="3223662"/>
          </a:xfrm>
          <a:prstGeom prst="straightConnector1">
            <a:avLst/>
          </a:prstGeom>
          <a:ln w="571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Google Shape;114;p17"/>
          <p:cNvCxnSpPr>
            <a:cxnSpLocks/>
            <a:stCxn id="102" idx="3"/>
            <a:endCxn id="108" idx="1"/>
          </p:cNvCxnSpPr>
          <p:nvPr/>
        </p:nvCxnSpPr>
        <p:spPr>
          <a:xfrm flipV="1">
            <a:off x="4725475" y="2558926"/>
            <a:ext cx="675075" cy="1611801"/>
          </a:xfrm>
          <a:prstGeom prst="straightConnector1">
            <a:avLst/>
          </a:prstGeom>
          <a:ln w="571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Google Shape;115;p17"/>
          <p:cNvCxnSpPr>
            <a:cxnSpLocks/>
            <a:stCxn id="102" idx="3"/>
            <a:endCxn id="109" idx="1"/>
          </p:cNvCxnSpPr>
          <p:nvPr/>
        </p:nvCxnSpPr>
        <p:spPr>
          <a:xfrm>
            <a:off x="4725475" y="4170727"/>
            <a:ext cx="675075" cy="12"/>
          </a:xfrm>
          <a:prstGeom prst="straightConnector1">
            <a:avLst/>
          </a:prstGeom>
          <a:ln w="571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Google Shape;116;p17"/>
          <p:cNvCxnSpPr>
            <a:cxnSpLocks/>
            <a:stCxn id="102" idx="3"/>
            <a:endCxn id="110" idx="1"/>
          </p:cNvCxnSpPr>
          <p:nvPr/>
        </p:nvCxnSpPr>
        <p:spPr>
          <a:xfrm>
            <a:off x="4725475" y="4170727"/>
            <a:ext cx="675075" cy="1611849"/>
          </a:xfrm>
          <a:prstGeom prst="straightConnector1">
            <a:avLst/>
          </a:prstGeom>
          <a:ln w="571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Google Shape;117;p17"/>
          <p:cNvCxnSpPr>
            <a:cxnSpLocks/>
            <a:stCxn id="103" idx="3"/>
            <a:endCxn id="108" idx="1"/>
          </p:cNvCxnSpPr>
          <p:nvPr/>
        </p:nvCxnSpPr>
        <p:spPr>
          <a:xfrm flipV="1">
            <a:off x="4725475" y="2558926"/>
            <a:ext cx="675075" cy="3223638"/>
          </a:xfrm>
          <a:prstGeom prst="straightConnector1">
            <a:avLst/>
          </a:prstGeom>
          <a:ln w="571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Google Shape;118;p17"/>
          <p:cNvCxnSpPr>
            <a:cxnSpLocks/>
            <a:stCxn id="103" idx="3"/>
            <a:endCxn id="110" idx="1"/>
          </p:cNvCxnSpPr>
          <p:nvPr/>
        </p:nvCxnSpPr>
        <p:spPr>
          <a:xfrm>
            <a:off x="4725475" y="5782564"/>
            <a:ext cx="675075" cy="12"/>
          </a:xfrm>
          <a:prstGeom prst="straightConnector1">
            <a:avLst/>
          </a:prstGeom>
          <a:ln w="571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Google Shape;119;p17"/>
          <p:cNvCxnSpPr>
            <a:cxnSpLocks/>
            <a:stCxn id="103" idx="3"/>
            <a:endCxn id="109" idx="1"/>
          </p:cNvCxnSpPr>
          <p:nvPr/>
        </p:nvCxnSpPr>
        <p:spPr>
          <a:xfrm flipV="1">
            <a:off x="4725475" y="4170739"/>
            <a:ext cx="675075" cy="1611825"/>
          </a:xfrm>
          <a:prstGeom prst="straightConnector1">
            <a:avLst/>
          </a:prstGeom>
          <a:ln w="571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3" name="Google Shape;123;p17"/>
          <p:cNvSpPr/>
          <p:nvPr/>
        </p:nvSpPr>
        <p:spPr>
          <a:xfrm>
            <a:off x="7102650" y="3490615"/>
            <a:ext cx="1360200" cy="13602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124" name="Google Shape;124;p17"/>
          <p:cNvCxnSpPr>
            <a:cxnSpLocks/>
            <a:stCxn id="108" idx="3"/>
            <a:endCxn id="123" idx="1"/>
          </p:cNvCxnSpPr>
          <p:nvPr/>
        </p:nvCxnSpPr>
        <p:spPr>
          <a:xfrm>
            <a:off x="6760750" y="2558926"/>
            <a:ext cx="341900" cy="1611789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5" name="Google Shape;125;p17"/>
          <p:cNvCxnSpPr>
            <a:cxnSpLocks/>
            <a:stCxn id="109" idx="3"/>
            <a:endCxn id="123" idx="1"/>
          </p:cNvCxnSpPr>
          <p:nvPr/>
        </p:nvCxnSpPr>
        <p:spPr>
          <a:xfrm flipV="1">
            <a:off x="6760750" y="4170715"/>
            <a:ext cx="341900" cy="24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6" name="Google Shape;126;p17"/>
          <p:cNvCxnSpPr>
            <a:stCxn id="110" idx="3"/>
            <a:endCxn id="123" idx="1"/>
          </p:cNvCxnSpPr>
          <p:nvPr/>
        </p:nvCxnSpPr>
        <p:spPr>
          <a:xfrm flipV="1">
            <a:off x="6760750" y="4170715"/>
            <a:ext cx="341900" cy="1611861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7" name="Google Shape;127;p17"/>
          <p:cNvSpPr txBox="1">
            <a:spLocks noGrp="1"/>
          </p:cNvSpPr>
          <p:nvPr>
            <p:ph type="sldNum" idx="12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grpSp>
        <p:nvGrpSpPr>
          <p:cNvPr id="35" name="Google Shape;100;p17">
            <a:extLst>
              <a:ext uri="{FF2B5EF4-FFF2-40B4-BE49-F238E27FC236}">
                <a16:creationId xmlns:a16="http://schemas.microsoft.com/office/drawing/2014/main" id="{1999B661-F1A2-411B-B015-C114DCD6EA7E}"/>
              </a:ext>
            </a:extLst>
          </p:cNvPr>
          <p:cNvGrpSpPr/>
          <p:nvPr/>
        </p:nvGrpSpPr>
        <p:grpSpPr>
          <a:xfrm>
            <a:off x="1820425" y="1878802"/>
            <a:ext cx="1360200" cy="4583850"/>
            <a:chOff x="853025" y="1893075"/>
            <a:chExt cx="1360200" cy="4583850"/>
          </a:xfrm>
        </p:grpSpPr>
        <p:sp>
          <p:nvSpPr>
            <p:cNvPr id="36" name="Google Shape;101;p17">
              <a:extLst>
                <a:ext uri="{FF2B5EF4-FFF2-40B4-BE49-F238E27FC236}">
                  <a16:creationId xmlns:a16="http://schemas.microsoft.com/office/drawing/2014/main" id="{6EA74365-4A1E-4631-A4AE-F4909CB6F74C}"/>
                </a:ext>
              </a:extLst>
            </p:cNvPr>
            <p:cNvSpPr/>
            <p:nvPr/>
          </p:nvSpPr>
          <p:spPr>
            <a:xfrm>
              <a:off x="853025" y="1893075"/>
              <a:ext cx="1360200" cy="1360200"/>
            </a:xfrm>
            <a:prstGeom prst="rect">
              <a:avLst/>
            </a:prstGeom>
            <a:noFill/>
            <a:ln w="571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;p17">
              <a:extLst>
                <a:ext uri="{FF2B5EF4-FFF2-40B4-BE49-F238E27FC236}">
                  <a16:creationId xmlns:a16="http://schemas.microsoft.com/office/drawing/2014/main" id="{031EA036-55E0-4857-A0B5-5C659A366453}"/>
                </a:ext>
              </a:extLst>
            </p:cNvPr>
            <p:cNvSpPr/>
            <p:nvPr/>
          </p:nvSpPr>
          <p:spPr>
            <a:xfrm>
              <a:off x="853025" y="3504888"/>
              <a:ext cx="1360200" cy="1360200"/>
            </a:xfrm>
            <a:prstGeom prst="rect">
              <a:avLst/>
            </a:prstGeom>
            <a:noFill/>
            <a:ln w="571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3;p17">
              <a:extLst>
                <a:ext uri="{FF2B5EF4-FFF2-40B4-BE49-F238E27FC236}">
                  <a16:creationId xmlns:a16="http://schemas.microsoft.com/office/drawing/2014/main" id="{603B40C0-BEC8-4F20-AE5E-92D3A4F9F161}"/>
                </a:ext>
              </a:extLst>
            </p:cNvPr>
            <p:cNvSpPr/>
            <p:nvPr/>
          </p:nvSpPr>
          <p:spPr>
            <a:xfrm>
              <a:off x="853025" y="5116725"/>
              <a:ext cx="1360200" cy="1360200"/>
            </a:xfrm>
            <a:prstGeom prst="rect">
              <a:avLst/>
            </a:prstGeom>
            <a:noFill/>
            <a:ln w="571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cxnSp>
        <p:nvCxnSpPr>
          <p:cNvPr id="44" name="Google Shape;104;p17">
            <a:extLst>
              <a:ext uri="{FF2B5EF4-FFF2-40B4-BE49-F238E27FC236}">
                <a16:creationId xmlns:a16="http://schemas.microsoft.com/office/drawing/2014/main" id="{ABB0617E-BCBF-4D80-BF55-469D8BD11DF1}"/>
              </a:ext>
            </a:extLst>
          </p:cNvPr>
          <p:cNvCxnSpPr>
            <a:cxnSpLocks/>
            <a:stCxn id="36" idx="3"/>
            <a:endCxn id="101" idx="1"/>
          </p:cNvCxnSpPr>
          <p:nvPr/>
        </p:nvCxnSpPr>
        <p:spPr>
          <a:xfrm>
            <a:off x="3180625" y="2558902"/>
            <a:ext cx="184650" cy="12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" name="Google Shape;104;p17">
            <a:extLst>
              <a:ext uri="{FF2B5EF4-FFF2-40B4-BE49-F238E27FC236}">
                <a16:creationId xmlns:a16="http://schemas.microsoft.com/office/drawing/2014/main" id="{4A67967E-8DBC-4A89-8CCF-056EBA2702C4}"/>
              </a:ext>
            </a:extLst>
          </p:cNvPr>
          <p:cNvCxnSpPr>
            <a:cxnSpLocks/>
            <a:stCxn id="99" idx="3"/>
            <a:endCxn id="38" idx="1"/>
          </p:cNvCxnSpPr>
          <p:nvPr/>
        </p:nvCxnSpPr>
        <p:spPr>
          <a:xfrm>
            <a:off x="1478525" y="4170715"/>
            <a:ext cx="341900" cy="1611837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" name="Google Shape;105;p17">
            <a:extLst>
              <a:ext uri="{FF2B5EF4-FFF2-40B4-BE49-F238E27FC236}">
                <a16:creationId xmlns:a16="http://schemas.microsoft.com/office/drawing/2014/main" id="{BC6021AF-78E1-40CF-A663-55D4E903B48C}"/>
              </a:ext>
            </a:extLst>
          </p:cNvPr>
          <p:cNvCxnSpPr>
            <a:cxnSpLocks/>
            <a:stCxn id="37" idx="3"/>
            <a:endCxn id="102" idx="1"/>
          </p:cNvCxnSpPr>
          <p:nvPr/>
        </p:nvCxnSpPr>
        <p:spPr>
          <a:xfrm>
            <a:off x="3180625" y="4170715"/>
            <a:ext cx="184650" cy="12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C986F768-3091-4563-A768-0B3EC5F251AE}"/>
              </a:ext>
            </a:extLst>
          </p:cNvPr>
          <p:cNvSpPr txBox="1"/>
          <p:nvPr/>
        </p:nvSpPr>
        <p:spPr>
          <a:xfrm>
            <a:off x="425609" y="4237757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Cat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B9E68BA-5F70-4E0F-963B-090479140FEF}"/>
              </a:ext>
            </a:extLst>
          </p:cNvPr>
          <p:cNvSpPr txBox="1"/>
          <p:nvPr/>
        </p:nvSpPr>
        <p:spPr>
          <a:xfrm>
            <a:off x="425609" y="3642103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Cat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F3A9EC9-0BC4-4D62-B0A0-9EA1DC3BDE1D}"/>
              </a:ext>
            </a:extLst>
          </p:cNvPr>
          <p:cNvSpPr txBox="1"/>
          <p:nvPr/>
        </p:nvSpPr>
        <p:spPr>
          <a:xfrm>
            <a:off x="375115" y="3939930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Dog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16D5171-C6BF-4EE1-BFAB-E5C1840D5C54}"/>
              </a:ext>
            </a:extLst>
          </p:cNvPr>
          <p:cNvSpPr txBox="1"/>
          <p:nvPr/>
        </p:nvSpPr>
        <p:spPr>
          <a:xfrm>
            <a:off x="1891439" y="2328069"/>
            <a:ext cx="1228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(Cat, 1)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46024D0-4F21-4B8F-B32C-1C29795B0E2F}"/>
              </a:ext>
            </a:extLst>
          </p:cNvPr>
          <p:cNvSpPr txBox="1"/>
          <p:nvPr/>
        </p:nvSpPr>
        <p:spPr>
          <a:xfrm>
            <a:off x="1825113" y="3944819"/>
            <a:ext cx="1329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(Dog, 1)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2AC53BB-0645-4BE9-83D2-D6E32460F41D}"/>
              </a:ext>
            </a:extLst>
          </p:cNvPr>
          <p:cNvSpPr txBox="1"/>
          <p:nvPr/>
        </p:nvSpPr>
        <p:spPr>
          <a:xfrm>
            <a:off x="1870334" y="5551719"/>
            <a:ext cx="1228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(Cat, 1)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BA66C0-69CD-4E40-803E-711B1521D7F2}"/>
              </a:ext>
            </a:extLst>
          </p:cNvPr>
          <p:cNvSpPr txBox="1"/>
          <p:nvPr/>
        </p:nvSpPr>
        <p:spPr>
          <a:xfrm>
            <a:off x="5471564" y="2330381"/>
            <a:ext cx="1228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(Cat, 2)</a:t>
            </a:r>
          </a:p>
        </p:txBody>
      </p:sp>
    </p:spTree>
    <p:extLst>
      <p:ext uri="{BB962C8B-B14F-4D97-AF65-F5344CB8AC3E}">
        <p14:creationId xmlns:p14="http://schemas.microsoft.com/office/powerpoint/2010/main" val="57250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0093 L 0.19028 -0.191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92" y="-963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85185E-6 L 0.19028 -1.85185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4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0.00232 L 0.19028 0.191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4" y="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0.16892 1.85185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38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6 L 0.16962 -0.000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72" y="-4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44444E-6 L 0.17118 4.44444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892 1.85185E-6 L 0.39149 -0.0393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28" y="-1968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118 4.44444E-6 L 0.39375 -0.4226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28" y="-21134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962 -0.0007 L 0.39618 -0.000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037E-7 L 0.18455 0.1861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19" y="9306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618 -0.0007 L 0.58316 0.033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97" y="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0" grpId="1"/>
      <p:bldP spid="41" grpId="0"/>
      <p:bldP spid="41" grpId="1"/>
      <p:bldP spid="42" grpId="0"/>
      <p:bldP spid="42" grpId="1"/>
      <p:bldP spid="43" grpId="1"/>
      <p:bldP spid="43" grpId="2"/>
      <p:bldP spid="43" grpId="3"/>
      <p:bldP spid="43" grpId="4"/>
      <p:bldP spid="46" grpId="0"/>
      <p:bldP spid="46" grpId="1"/>
      <p:bldP spid="46" grpId="2"/>
      <p:bldP spid="46" grpId="3"/>
      <p:bldP spid="47" grpId="0"/>
      <p:bldP spid="47" grpId="1"/>
      <p:bldP spid="47" grpId="2"/>
      <p:bldP spid="47" grpId="3"/>
      <p:bldP spid="5" grpId="0"/>
      <p:bldP spid="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8DBA2-BBCD-49CE-AC47-59C24DF7A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MapReduce - Conference Registration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F4C9AF-77CF-4CBD-98BC-03B57214E9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sz="2400" dirty="0">
                <a:solidFill>
                  <a:schemeClr val="accent4"/>
                </a:solidFill>
              </a:rPr>
              <a:t>Map</a:t>
            </a:r>
            <a:r>
              <a:rPr lang="en-US" sz="2400" dirty="0"/>
              <a:t> - Register on website</a:t>
            </a:r>
          </a:p>
          <a:p>
            <a:pPr marL="628650" indent="-514350">
              <a:buFont typeface="+mj-lt"/>
              <a:buAutoNum type="arabicPeriod"/>
            </a:pPr>
            <a:endParaRPr lang="en-US" sz="2400" dirty="0"/>
          </a:p>
          <a:p>
            <a:pPr>
              <a:buFont typeface="+mj-lt"/>
              <a:buAutoNum type="arabicPeriod"/>
            </a:pPr>
            <a:endParaRPr lang="en-US" sz="2400" dirty="0"/>
          </a:p>
          <a:p>
            <a:pPr>
              <a:buFont typeface="+mj-lt"/>
              <a:buAutoNum type="arabicPeriod"/>
            </a:pPr>
            <a:r>
              <a:rPr lang="en-US" sz="2400" dirty="0">
                <a:solidFill>
                  <a:srgbClr val="FF62C6"/>
                </a:solidFill>
              </a:rPr>
              <a:t>Partition</a:t>
            </a:r>
            <a:r>
              <a:rPr lang="en-US" sz="2400" dirty="0"/>
              <a:t> - Collect Badge</a:t>
            </a:r>
          </a:p>
          <a:p>
            <a:pPr algn="r">
              <a:buFont typeface="+mj-lt"/>
              <a:buAutoNum type="arabicPeriod"/>
            </a:pPr>
            <a:endParaRPr lang="en-US" sz="2400" dirty="0"/>
          </a:p>
          <a:p>
            <a:pPr marL="628650" indent="-514350">
              <a:buFont typeface="+mj-lt"/>
              <a:buAutoNum type="arabicPeriod"/>
            </a:pPr>
            <a:endParaRPr lang="en-US" sz="2400" dirty="0"/>
          </a:p>
          <a:p>
            <a:pPr marL="628650" indent="-514350">
              <a:buFont typeface="+mj-lt"/>
              <a:buAutoNum type="arabicPeriod"/>
            </a:pPr>
            <a:endParaRPr lang="en-US" sz="2400" dirty="0"/>
          </a:p>
          <a:p>
            <a:pPr>
              <a:buFont typeface="+mj-lt"/>
              <a:buAutoNum type="arabicPeriod"/>
            </a:pPr>
            <a:r>
              <a:rPr lang="en-US" sz="2400" dirty="0">
                <a:solidFill>
                  <a:schemeClr val="accent5"/>
                </a:solidFill>
              </a:rPr>
              <a:t>Reduce</a:t>
            </a:r>
            <a:r>
              <a:rPr lang="en-US" sz="2400" dirty="0"/>
              <a:t> – Metrics per table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51E942-AD3F-49ED-83D6-1772C5CCDF5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4830BDE-180E-4E32-9033-7DB87FE5EDDF}"/>
              </a:ext>
            </a:extLst>
          </p:cNvPr>
          <p:cNvGrpSpPr/>
          <p:nvPr/>
        </p:nvGrpSpPr>
        <p:grpSpPr>
          <a:xfrm>
            <a:off x="6089073" y="1169770"/>
            <a:ext cx="1509156" cy="733726"/>
            <a:chOff x="3657600" y="1786015"/>
            <a:chExt cx="1828800" cy="914400"/>
          </a:xfrm>
        </p:grpSpPr>
        <p:pic>
          <p:nvPicPr>
            <p:cNvPr id="15" name="Graphic 14" descr="User">
              <a:extLst>
                <a:ext uri="{FF2B5EF4-FFF2-40B4-BE49-F238E27FC236}">
                  <a16:creationId xmlns:a16="http://schemas.microsoft.com/office/drawing/2014/main" id="{DF9FCBBE-6439-4ACA-AC6C-F32C1F7120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657600" y="1786015"/>
              <a:ext cx="914400" cy="914400"/>
            </a:xfrm>
            <a:prstGeom prst="rect">
              <a:avLst/>
            </a:prstGeom>
          </p:spPr>
        </p:pic>
        <p:pic>
          <p:nvPicPr>
            <p:cNvPr id="16" name="Graphic 15" descr="Internet">
              <a:extLst>
                <a:ext uri="{FF2B5EF4-FFF2-40B4-BE49-F238E27FC236}">
                  <a16:creationId xmlns:a16="http://schemas.microsoft.com/office/drawing/2014/main" id="{E5E90F10-CB88-4D5B-8C21-F1CA8D3804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572000" y="1786015"/>
              <a:ext cx="914400" cy="914400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62B542D-FA1D-41E8-8014-6F6ABE1E04C7}"/>
              </a:ext>
            </a:extLst>
          </p:cNvPr>
          <p:cNvGrpSpPr/>
          <p:nvPr/>
        </p:nvGrpSpPr>
        <p:grpSpPr>
          <a:xfrm>
            <a:off x="4236522" y="1824562"/>
            <a:ext cx="1509156" cy="733726"/>
            <a:chOff x="3657600" y="1786015"/>
            <a:chExt cx="1828800" cy="914400"/>
          </a:xfrm>
        </p:grpSpPr>
        <p:pic>
          <p:nvPicPr>
            <p:cNvPr id="21" name="Graphic 20" descr="User">
              <a:extLst>
                <a:ext uri="{FF2B5EF4-FFF2-40B4-BE49-F238E27FC236}">
                  <a16:creationId xmlns:a16="http://schemas.microsoft.com/office/drawing/2014/main" id="{C3C0F27A-2CC5-40BE-BBD8-BBC87D7BC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657600" y="1786015"/>
              <a:ext cx="914400" cy="914400"/>
            </a:xfrm>
            <a:prstGeom prst="rect">
              <a:avLst/>
            </a:prstGeom>
          </p:spPr>
        </p:pic>
        <p:pic>
          <p:nvPicPr>
            <p:cNvPr id="22" name="Graphic 21" descr="Internet">
              <a:extLst>
                <a:ext uri="{FF2B5EF4-FFF2-40B4-BE49-F238E27FC236}">
                  <a16:creationId xmlns:a16="http://schemas.microsoft.com/office/drawing/2014/main" id="{BA796959-32C4-4218-AF1F-5414B0E64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572000" y="1786015"/>
              <a:ext cx="914400" cy="91440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3B2D4D3-7926-4302-81E2-9B46511B006B}"/>
              </a:ext>
            </a:extLst>
          </p:cNvPr>
          <p:cNvGrpSpPr/>
          <p:nvPr/>
        </p:nvGrpSpPr>
        <p:grpSpPr>
          <a:xfrm>
            <a:off x="4236522" y="1169770"/>
            <a:ext cx="1509156" cy="733726"/>
            <a:chOff x="3657600" y="1786015"/>
            <a:chExt cx="1828800" cy="914400"/>
          </a:xfrm>
        </p:grpSpPr>
        <p:pic>
          <p:nvPicPr>
            <p:cNvPr id="24" name="Graphic 23" descr="User">
              <a:extLst>
                <a:ext uri="{FF2B5EF4-FFF2-40B4-BE49-F238E27FC236}">
                  <a16:creationId xmlns:a16="http://schemas.microsoft.com/office/drawing/2014/main" id="{C1EE778E-E93C-414F-9DB8-A7A010C96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657600" y="1786015"/>
              <a:ext cx="914400" cy="914400"/>
            </a:xfrm>
            <a:prstGeom prst="rect">
              <a:avLst/>
            </a:prstGeom>
          </p:spPr>
        </p:pic>
        <p:pic>
          <p:nvPicPr>
            <p:cNvPr id="25" name="Graphic 24" descr="Internet">
              <a:extLst>
                <a:ext uri="{FF2B5EF4-FFF2-40B4-BE49-F238E27FC236}">
                  <a16:creationId xmlns:a16="http://schemas.microsoft.com/office/drawing/2014/main" id="{C8EC60FD-FBB1-45A4-B868-3F515D1C54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572000" y="1786015"/>
              <a:ext cx="914400" cy="914400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0CBFE10-A162-4CB8-8388-CDA57B3033EE}"/>
              </a:ext>
            </a:extLst>
          </p:cNvPr>
          <p:cNvGrpSpPr/>
          <p:nvPr/>
        </p:nvGrpSpPr>
        <p:grpSpPr>
          <a:xfrm>
            <a:off x="6089073" y="1824562"/>
            <a:ext cx="1509156" cy="733726"/>
            <a:chOff x="3657600" y="1786015"/>
            <a:chExt cx="1828800" cy="914400"/>
          </a:xfrm>
        </p:grpSpPr>
        <p:pic>
          <p:nvPicPr>
            <p:cNvPr id="27" name="Graphic 26" descr="User">
              <a:extLst>
                <a:ext uri="{FF2B5EF4-FFF2-40B4-BE49-F238E27FC236}">
                  <a16:creationId xmlns:a16="http://schemas.microsoft.com/office/drawing/2014/main" id="{ED78111A-1A47-442D-83C1-536195FDE3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657600" y="1786015"/>
              <a:ext cx="914400" cy="914400"/>
            </a:xfrm>
            <a:prstGeom prst="rect">
              <a:avLst/>
            </a:prstGeom>
          </p:spPr>
        </p:pic>
        <p:pic>
          <p:nvPicPr>
            <p:cNvPr id="28" name="Graphic 27" descr="Internet">
              <a:extLst>
                <a:ext uri="{FF2B5EF4-FFF2-40B4-BE49-F238E27FC236}">
                  <a16:creationId xmlns:a16="http://schemas.microsoft.com/office/drawing/2014/main" id="{FC8742C1-35B6-4AE3-9EC9-A55CBB6CCC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572000" y="1786015"/>
              <a:ext cx="914400" cy="914400"/>
            </a:xfrm>
            <a:prstGeom prst="rect">
              <a:avLst/>
            </a:prstGeom>
          </p:spPr>
        </p:pic>
      </p:grpSp>
      <p:pic>
        <p:nvPicPr>
          <p:cNvPr id="29" name="Graphic 28" descr="User">
            <a:extLst>
              <a:ext uri="{FF2B5EF4-FFF2-40B4-BE49-F238E27FC236}">
                <a16:creationId xmlns:a16="http://schemas.microsoft.com/office/drawing/2014/main" id="{9D621D1A-776E-4FC5-A8F4-D3B8DB20BB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88427" y="2736118"/>
            <a:ext cx="754578" cy="733726"/>
          </a:xfrm>
          <a:prstGeom prst="rect">
            <a:avLst/>
          </a:prstGeom>
        </p:spPr>
      </p:pic>
      <p:pic>
        <p:nvPicPr>
          <p:cNvPr id="30" name="Graphic 29" descr="User">
            <a:extLst>
              <a:ext uri="{FF2B5EF4-FFF2-40B4-BE49-F238E27FC236}">
                <a16:creationId xmlns:a16="http://schemas.microsoft.com/office/drawing/2014/main" id="{E8EBD6C6-4467-4E45-833B-1FA342011F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40454" y="2736118"/>
            <a:ext cx="754578" cy="733726"/>
          </a:xfrm>
          <a:prstGeom prst="rect">
            <a:avLst/>
          </a:prstGeom>
        </p:spPr>
      </p:pic>
      <p:pic>
        <p:nvPicPr>
          <p:cNvPr id="31" name="Graphic 30" descr="User">
            <a:extLst>
              <a:ext uri="{FF2B5EF4-FFF2-40B4-BE49-F238E27FC236}">
                <a16:creationId xmlns:a16="http://schemas.microsoft.com/office/drawing/2014/main" id="{CF93D6E4-02C2-47BA-BD12-54D38FB85F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40454" y="3469844"/>
            <a:ext cx="754578" cy="733726"/>
          </a:xfrm>
          <a:prstGeom prst="rect">
            <a:avLst/>
          </a:prstGeom>
        </p:spPr>
      </p:pic>
      <p:pic>
        <p:nvPicPr>
          <p:cNvPr id="32" name="Graphic 31" descr="User">
            <a:extLst>
              <a:ext uri="{FF2B5EF4-FFF2-40B4-BE49-F238E27FC236}">
                <a16:creationId xmlns:a16="http://schemas.microsoft.com/office/drawing/2014/main" id="{7B4D8C9A-1898-4A50-BC2F-E34731A9F7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88427" y="3469844"/>
            <a:ext cx="754578" cy="733726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6BA857-76E3-4623-A2C1-9A50A04BED16}"/>
              </a:ext>
            </a:extLst>
          </p:cNvPr>
          <p:cNvSpPr txBox="1"/>
          <p:nvPr/>
        </p:nvSpPr>
        <p:spPr>
          <a:xfrm>
            <a:off x="6729596" y="2943335"/>
            <a:ext cx="754578" cy="307777"/>
          </a:xfrm>
          <a:prstGeom prst="rect">
            <a:avLst/>
          </a:prstGeom>
          <a:noFill/>
          <a:ln w="5715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A - O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A875344-8D03-4623-A5CA-2475AE100AD1}"/>
              </a:ext>
            </a:extLst>
          </p:cNvPr>
          <p:cNvSpPr txBox="1"/>
          <p:nvPr/>
        </p:nvSpPr>
        <p:spPr>
          <a:xfrm>
            <a:off x="6730847" y="3682818"/>
            <a:ext cx="754578" cy="307777"/>
          </a:xfrm>
          <a:prstGeom prst="rect">
            <a:avLst/>
          </a:prstGeom>
          <a:noFill/>
          <a:ln w="5715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M - Z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4A46BCF-B139-461E-8329-DBA37CA0A892}"/>
              </a:ext>
            </a:extLst>
          </p:cNvPr>
          <p:cNvSpPr txBox="1"/>
          <p:nvPr/>
        </p:nvSpPr>
        <p:spPr>
          <a:xfrm>
            <a:off x="5431231" y="4864135"/>
            <a:ext cx="754578" cy="307777"/>
          </a:xfrm>
          <a:prstGeom prst="rect">
            <a:avLst/>
          </a:prstGeom>
          <a:noFill/>
          <a:ln w="5715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A - O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91D1684-D60F-462D-A82D-F65736A7BB38}"/>
              </a:ext>
            </a:extLst>
          </p:cNvPr>
          <p:cNvSpPr txBox="1"/>
          <p:nvPr/>
        </p:nvSpPr>
        <p:spPr>
          <a:xfrm>
            <a:off x="4773388" y="5218657"/>
            <a:ext cx="2070263" cy="523220"/>
          </a:xfrm>
          <a:prstGeom prst="rect">
            <a:avLst/>
          </a:prstGeom>
          <a:noFill/>
          <a:ln w="5715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Registered: 2000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Present: 1850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449D90E-3754-445F-9FBA-6953F0F2D878}"/>
              </a:ext>
            </a:extLst>
          </p:cNvPr>
          <p:cNvCxnSpPr>
            <a:stCxn id="29" idx="3"/>
            <a:endCxn id="34" idx="1"/>
          </p:cNvCxnSpPr>
          <p:nvPr/>
        </p:nvCxnSpPr>
        <p:spPr>
          <a:xfrm>
            <a:off x="5643005" y="3102981"/>
            <a:ext cx="1087842" cy="733726"/>
          </a:xfrm>
          <a:prstGeom prst="straightConnector1">
            <a:avLst/>
          </a:prstGeom>
          <a:ln w="57150">
            <a:solidFill>
              <a:srgbClr val="FF62C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D91B3BC-7DB5-4679-A014-E3A73E3ADF29}"/>
              </a:ext>
            </a:extLst>
          </p:cNvPr>
          <p:cNvCxnSpPr>
            <a:cxnSpLocks/>
            <a:stCxn id="29" idx="3"/>
            <a:endCxn id="33" idx="1"/>
          </p:cNvCxnSpPr>
          <p:nvPr/>
        </p:nvCxnSpPr>
        <p:spPr>
          <a:xfrm flipV="1">
            <a:off x="5643005" y="3097224"/>
            <a:ext cx="1086591" cy="5757"/>
          </a:xfrm>
          <a:prstGeom prst="straightConnector1">
            <a:avLst/>
          </a:prstGeom>
          <a:ln w="57150">
            <a:solidFill>
              <a:srgbClr val="FF62C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5FB26520-1364-408E-A231-536C2660F307}"/>
              </a:ext>
            </a:extLst>
          </p:cNvPr>
          <p:cNvCxnSpPr>
            <a:cxnSpLocks/>
            <a:stCxn id="32" idx="3"/>
            <a:endCxn id="33" idx="1"/>
          </p:cNvCxnSpPr>
          <p:nvPr/>
        </p:nvCxnSpPr>
        <p:spPr>
          <a:xfrm flipV="1">
            <a:off x="5643005" y="3097224"/>
            <a:ext cx="1086591" cy="739483"/>
          </a:xfrm>
          <a:prstGeom prst="straightConnector1">
            <a:avLst/>
          </a:prstGeom>
          <a:ln w="57150">
            <a:solidFill>
              <a:srgbClr val="FF62C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E77816F-F087-4B25-9214-ED18C519CB37}"/>
              </a:ext>
            </a:extLst>
          </p:cNvPr>
          <p:cNvCxnSpPr>
            <a:cxnSpLocks/>
            <a:stCxn id="32" idx="3"/>
            <a:endCxn id="34" idx="1"/>
          </p:cNvCxnSpPr>
          <p:nvPr/>
        </p:nvCxnSpPr>
        <p:spPr>
          <a:xfrm>
            <a:off x="5643005" y="3836707"/>
            <a:ext cx="1087842" cy="0"/>
          </a:xfrm>
          <a:prstGeom prst="straightConnector1">
            <a:avLst/>
          </a:prstGeom>
          <a:ln w="57150">
            <a:solidFill>
              <a:srgbClr val="FF62C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2617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645E7-726A-40A3-B2BC-8AD9DE1A6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GoMR</a:t>
            </a:r>
            <a:r>
              <a:rPr lang="en-US" dirty="0"/>
              <a:t> - Goal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9491E7-397F-4B16-8EE3-0E4E5C8E70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/>
              <a:t>Minimal configuration</a:t>
            </a:r>
          </a:p>
          <a:p>
            <a:r>
              <a:rPr lang="en-US" sz="3200" dirty="0"/>
              <a:t>Simple error messages</a:t>
            </a:r>
          </a:p>
          <a:p>
            <a:r>
              <a:rPr lang="en-US" sz="3200" dirty="0"/>
              <a:t>Memory, CPU efficient</a:t>
            </a:r>
          </a:p>
          <a:p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D653B4-4DDF-4103-B51A-5D6014B3FA6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2ADE6A-E950-4204-A56F-89FA214F9497}"/>
              </a:ext>
            </a:extLst>
          </p:cNvPr>
          <p:cNvSpPr/>
          <p:nvPr/>
        </p:nvSpPr>
        <p:spPr>
          <a:xfrm>
            <a:off x="1194585" y="3338042"/>
            <a:ext cx="3177161" cy="3413160"/>
          </a:xfrm>
          <a:prstGeom prst="rect">
            <a:avLst/>
          </a:prstGeom>
          <a:solidFill>
            <a:srgbClr val="00AD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600" dirty="0">
                <a:solidFill>
                  <a:schemeClr val="tx1"/>
                </a:solidFill>
              </a:rPr>
              <a:t> </a:t>
            </a:r>
            <a:r>
              <a:rPr lang="en-US" sz="8800" b="1" i="1" dirty="0">
                <a:solidFill>
                  <a:schemeClr val="tx1"/>
                </a:solidFill>
                <a:latin typeface="Go" panose="020B0600000000000000" pitchFamily="34" charset="0"/>
              </a:rPr>
              <a:t>Let’s</a:t>
            </a:r>
            <a:r>
              <a:rPr lang="en-US" sz="9600" dirty="0">
                <a:solidFill>
                  <a:schemeClr val="tx1"/>
                </a:solidFill>
                <a:latin typeface="Go" panose="020B0600000000000000" pitchFamily="34" charset="0"/>
              </a:rPr>
              <a:t> </a:t>
            </a:r>
          </a:p>
        </p:txBody>
      </p:sp>
      <p:pic>
        <p:nvPicPr>
          <p:cNvPr id="7" name="Picture 6" descr="A picture containing light&#10;&#10;Description automatically generated">
            <a:extLst>
              <a:ext uri="{FF2B5EF4-FFF2-40B4-BE49-F238E27FC236}">
                <a16:creationId xmlns:a16="http://schemas.microsoft.com/office/drawing/2014/main" id="{2A574F11-126D-450F-81E9-8A92209C0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3339" y="3352182"/>
            <a:ext cx="3499233" cy="338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59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Outline</a:t>
            </a:r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3200" dirty="0"/>
              <a:t>Problem</a:t>
            </a:r>
            <a:endParaRPr lang="en" sz="32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3200" dirty="0"/>
              <a:t>MapReduce Background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3200" dirty="0"/>
              <a:t>Design + </a:t>
            </a:r>
            <a:r>
              <a:rPr lang="en-US" sz="3200" dirty="0"/>
              <a:t>Implementation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3200" dirty="0"/>
              <a:t>Example</a:t>
            </a:r>
            <a:endParaRPr sz="32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3200" dirty="0"/>
              <a:t>Evaluation</a:t>
            </a:r>
            <a:endParaRPr sz="3200" dirty="0"/>
          </a:p>
        </p:txBody>
      </p:sp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GoMR - Pipeline</a:t>
            </a:r>
            <a:endParaRPr dirty="0"/>
          </a:p>
        </p:txBody>
      </p:sp>
      <p:sp>
        <p:nvSpPr>
          <p:cNvPr id="160" name="Google Shape;160;p19"/>
          <p:cNvSpPr txBox="1">
            <a:spLocks noGrp="1"/>
          </p:cNvSpPr>
          <p:nvPr>
            <p:ph type="sldNum" idx="12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161" name="Google Shape;161;p19"/>
          <p:cNvSpPr txBox="1"/>
          <p:nvPr/>
        </p:nvSpPr>
        <p:spPr>
          <a:xfrm>
            <a:off x="3460200" y="1503775"/>
            <a:ext cx="2223600" cy="633300"/>
          </a:xfrm>
          <a:prstGeom prst="rect">
            <a:avLst/>
          </a:prstGeom>
          <a:noFill/>
          <a:ln w="9525" cap="flat" cmpd="sng">
            <a:solidFill>
              <a:srgbClr val="00AD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Goroutines</a:t>
            </a:r>
            <a:endParaRPr sz="3000">
              <a:solidFill>
                <a:schemeClr val="lt2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cxnSp>
        <p:nvCxnSpPr>
          <p:cNvPr id="162" name="Google Shape;162;p19"/>
          <p:cNvCxnSpPr>
            <a:stCxn id="161" idx="2"/>
            <a:endCxn id="144" idx="0"/>
          </p:cNvCxnSpPr>
          <p:nvPr/>
        </p:nvCxnSpPr>
        <p:spPr>
          <a:xfrm flipH="1">
            <a:off x="2507584" y="2137075"/>
            <a:ext cx="2064416" cy="400024"/>
          </a:xfrm>
          <a:prstGeom prst="straightConnector1">
            <a:avLst/>
          </a:prstGeom>
          <a:noFill/>
          <a:ln w="38100" cap="flat" cmpd="sng">
            <a:solidFill>
              <a:srgbClr val="00ADD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3" name="Google Shape;163;p19"/>
          <p:cNvCxnSpPr>
            <a:stCxn id="161" idx="2"/>
            <a:endCxn id="149" idx="0"/>
          </p:cNvCxnSpPr>
          <p:nvPr/>
        </p:nvCxnSpPr>
        <p:spPr>
          <a:xfrm>
            <a:off x="4572000" y="2137075"/>
            <a:ext cx="2243101" cy="400024"/>
          </a:xfrm>
          <a:prstGeom prst="straightConnector1">
            <a:avLst/>
          </a:prstGeom>
          <a:noFill/>
          <a:ln w="38100" cap="flat" cmpd="sng">
            <a:solidFill>
              <a:srgbClr val="00ADD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4" name="Google Shape;164;p19"/>
          <p:cNvSpPr txBox="1"/>
          <p:nvPr/>
        </p:nvSpPr>
        <p:spPr>
          <a:xfrm>
            <a:off x="3460200" y="5986950"/>
            <a:ext cx="2223600" cy="633300"/>
          </a:xfrm>
          <a:prstGeom prst="rect">
            <a:avLst/>
          </a:prstGeom>
          <a:noFill/>
          <a:ln w="9525" cap="flat" cmpd="sng">
            <a:solidFill>
              <a:srgbClr val="00AD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Channels</a:t>
            </a:r>
            <a:endParaRPr sz="3000">
              <a:solidFill>
                <a:schemeClr val="lt2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73F238-7426-418E-93D5-AC383BB18523}"/>
              </a:ext>
            </a:extLst>
          </p:cNvPr>
          <p:cNvGrpSpPr/>
          <p:nvPr/>
        </p:nvGrpSpPr>
        <p:grpSpPr>
          <a:xfrm>
            <a:off x="35584" y="2537099"/>
            <a:ext cx="9022618" cy="2972013"/>
            <a:chOff x="35584" y="2537099"/>
            <a:chExt cx="9022618" cy="2972013"/>
          </a:xfrm>
        </p:grpSpPr>
        <p:sp>
          <p:nvSpPr>
            <p:cNvPr id="142" name="Google Shape;142;p19"/>
            <p:cNvSpPr/>
            <p:nvPr/>
          </p:nvSpPr>
          <p:spPr>
            <a:xfrm>
              <a:off x="35584" y="3343005"/>
              <a:ext cx="1360200" cy="1360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Input</a:t>
              </a:r>
              <a:endParaRPr/>
            </a:p>
          </p:txBody>
        </p:sp>
        <p:grpSp>
          <p:nvGrpSpPr>
            <p:cNvPr id="143" name="Google Shape;143;p19"/>
            <p:cNvGrpSpPr/>
            <p:nvPr/>
          </p:nvGrpSpPr>
          <p:grpSpPr>
            <a:xfrm>
              <a:off x="1827484" y="2537099"/>
              <a:ext cx="1360200" cy="2972013"/>
              <a:chOff x="853025" y="1893075"/>
              <a:chExt cx="1360200" cy="2972013"/>
            </a:xfrm>
          </p:grpSpPr>
          <p:sp>
            <p:nvSpPr>
              <p:cNvPr id="144" name="Google Shape;144;p19"/>
              <p:cNvSpPr/>
              <p:nvPr/>
            </p:nvSpPr>
            <p:spPr>
              <a:xfrm>
                <a:off x="853025" y="1893075"/>
                <a:ext cx="1360200" cy="1360200"/>
              </a:xfrm>
              <a:prstGeom prst="rect">
                <a:avLst/>
              </a:prstGeom>
              <a:solidFill>
                <a:schemeClr val="accent4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Mapper</a:t>
                </a:r>
                <a:endParaRPr/>
              </a:p>
            </p:txBody>
          </p:sp>
          <p:sp>
            <p:nvSpPr>
              <p:cNvPr id="145" name="Google Shape;145;p19"/>
              <p:cNvSpPr/>
              <p:nvPr/>
            </p:nvSpPr>
            <p:spPr>
              <a:xfrm>
                <a:off x="853025" y="3504888"/>
                <a:ext cx="1360200" cy="1360200"/>
              </a:xfrm>
              <a:prstGeom prst="rect">
                <a:avLst/>
              </a:prstGeom>
              <a:solidFill>
                <a:schemeClr val="accent4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Mapper</a:t>
                </a:r>
                <a:endParaRPr/>
              </a:p>
            </p:txBody>
          </p:sp>
        </p:grpSp>
        <p:cxnSp>
          <p:nvCxnSpPr>
            <p:cNvPr id="146" name="Google Shape;146;p19"/>
            <p:cNvCxnSpPr>
              <a:cxnSpLocks/>
              <a:stCxn id="142" idx="3"/>
              <a:endCxn id="144" idx="1"/>
            </p:cNvCxnSpPr>
            <p:nvPr/>
          </p:nvCxnSpPr>
          <p:spPr>
            <a:xfrm flipV="1">
              <a:off x="1395784" y="3217199"/>
              <a:ext cx="431700" cy="805906"/>
            </a:xfrm>
            <a:prstGeom prst="straightConnector1">
              <a:avLst/>
            </a:prstGeom>
            <a:noFill/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" name="Google Shape;147;p19"/>
            <p:cNvCxnSpPr>
              <a:stCxn id="142" idx="3"/>
              <a:endCxn id="145" idx="1"/>
            </p:cNvCxnSpPr>
            <p:nvPr/>
          </p:nvCxnSpPr>
          <p:spPr>
            <a:xfrm>
              <a:off x="1395784" y="4023105"/>
              <a:ext cx="431700" cy="805907"/>
            </a:xfrm>
            <a:prstGeom prst="straightConnector1">
              <a:avLst/>
            </a:prstGeom>
            <a:noFill/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8" name="Google Shape;148;p19"/>
            <p:cNvGrpSpPr/>
            <p:nvPr/>
          </p:nvGrpSpPr>
          <p:grpSpPr>
            <a:xfrm>
              <a:off x="6135001" y="2537099"/>
              <a:ext cx="1360200" cy="2972013"/>
              <a:chOff x="853025" y="1893075"/>
              <a:chExt cx="1360200" cy="2972013"/>
            </a:xfrm>
          </p:grpSpPr>
          <p:sp>
            <p:nvSpPr>
              <p:cNvPr id="149" name="Google Shape;149;p19"/>
              <p:cNvSpPr/>
              <p:nvPr/>
            </p:nvSpPr>
            <p:spPr>
              <a:xfrm>
                <a:off x="853025" y="1893075"/>
                <a:ext cx="1360200" cy="1360200"/>
              </a:xfrm>
              <a:prstGeom prst="rect">
                <a:avLst/>
              </a:prstGeom>
              <a:solidFill>
                <a:schemeClr val="accent5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Reducer</a:t>
                </a:r>
                <a:endParaRPr/>
              </a:p>
            </p:txBody>
          </p:sp>
          <p:sp>
            <p:nvSpPr>
              <p:cNvPr id="150" name="Google Shape;150;p19"/>
              <p:cNvSpPr/>
              <p:nvPr/>
            </p:nvSpPr>
            <p:spPr>
              <a:xfrm>
                <a:off x="853025" y="3504888"/>
                <a:ext cx="1360200" cy="1360200"/>
              </a:xfrm>
              <a:prstGeom prst="rect">
                <a:avLst/>
              </a:prstGeom>
              <a:solidFill>
                <a:schemeClr val="accent5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Reducer</a:t>
                </a:r>
                <a:endParaRPr/>
              </a:p>
            </p:txBody>
          </p:sp>
        </p:grpSp>
        <p:cxnSp>
          <p:nvCxnSpPr>
            <p:cNvPr id="151" name="Google Shape;151;p19"/>
            <p:cNvCxnSpPr>
              <a:cxnSpLocks/>
              <a:stCxn id="36" idx="3"/>
              <a:endCxn id="149" idx="1"/>
            </p:cNvCxnSpPr>
            <p:nvPr/>
          </p:nvCxnSpPr>
          <p:spPr>
            <a:xfrm>
              <a:off x="5252100" y="3217199"/>
              <a:ext cx="882901" cy="0"/>
            </a:xfrm>
            <a:prstGeom prst="straightConnector1">
              <a:avLst/>
            </a:prstGeom>
            <a:noFill/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19"/>
            <p:cNvCxnSpPr>
              <a:cxnSpLocks/>
              <a:stCxn id="36" idx="3"/>
              <a:endCxn id="150" idx="1"/>
            </p:cNvCxnSpPr>
            <p:nvPr/>
          </p:nvCxnSpPr>
          <p:spPr>
            <a:xfrm>
              <a:off x="5252100" y="3217199"/>
              <a:ext cx="882901" cy="1611813"/>
            </a:xfrm>
            <a:prstGeom prst="straightConnector1">
              <a:avLst/>
            </a:prstGeom>
            <a:noFill/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19"/>
            <p:cNvCxnSpPr>
              <a:cxnSpLocks/>
              <a:stCxn id="37" idx="3"/>
              <a:endCxn id="149" idx="1"/>
            </p:cNvCxnSpPr>
            <p:nvPr/>
          </p:nvCxnSpPr>
          <p:spPr>
            <a:xfrm flipV="1">
              <a:off x="5252100" y="3217199"/>
              <a:ext cx="882901" cy="1611813"/>
            </a:xfrm>
            <a:prstGeom prst="straightConnector1">
              <a:avLst/>
            </a:prstGeom>
            <a:noFill/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19"/>
            <p:cNvCxnSpPr>
              <a:cxnSpLocks/>
              <a:stCxn id="37" idx="3"/>
              <a:endCxn id="150" idx="1"/>
            </p:cNvCxnSpPr>
            <p:nvPr/>
          </p:nvCxnSpPr>
          <p:spPr>
            <a:xfrm>
              <a:off x="5252100" y="4829012"/>
              <a:ext cx="882901" cy="0"/>
            </a:xfrm>
            <a:prstGeom prst="straightConnector1">
              <a:avLst/>
            </a:prstGeom>
            <a:noFill/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6" name="Google Shape;156;p19"/>
            <p:cNvSpPr/>
            <p:nvPr/>
          </p:nvSpPr>
          <p:spPr>
            <a:xfrm>
              <a:off x="7698002" y="3343005"/>
              <a:ext cx="1360200" cy="1360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Output</a:t>
              </a:r>
              <a:endParaRPr/>
            </a:p>
          </p:txBody>
        </p:sp>
        <p:cxnSp>
          <p:nvCxnSpPr>
            <p:cNvPr id="158" name="Google Shape;158;p19"/>
            <p:cNvCxnSpPr>
              <a:stCxn id="149" idx="3"/>
              <a:endCxn id="156" idx="1"/>
            </p:cNvCxnSpPr>
            <p:nvPr/>
          </p:nvCxnSpPr>
          <p:spPr>
            <a:xfrm>
              <a:off x="7495201" y="3217199"/>
              <a:ext cx="202801" cy="805906"/>
            </a:xfrm>
            <a:prstGeom prst="straightConnector1">
              <a:avLst/>
            </a:prstGeom>
            <a:noFill/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19"/>
            <p:cNvCxnSpPr>
              <a:cxnSpLocks/>
              <a:stCxn id="150" idx="3"/>
              <a:endCxn id="156" idx="1"/>
            </p:cNvCxnSpPr>
            <p:nvPr/>
          </p:nvCxnSpPr>
          <p:spPr>
            <a:xfrm flipV="1">
              <a:off x="7495201" y="4023105"/>
              <a:ext cx="202801" cy="805907"/>
            </a:xfrm>
            <a:prstGeom prst="straightConnector1">
              <a:avLst/>
            </a:prstGeom>
            <a:noFill/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35" name="Google Shape;143;p19">
              <a:extLst>
                <a:ext uri="{FF2B5EF4-FFF2-40B4-BE49-F238E27FC236}">
                  <a16:creationId xmlns:a16="http://schemas.microsoft.com/office/drawing/2014/main" id="{DC125342-F436-435E-8139-355C6E9A3817}"/>
                </a:ext>
              </a:extLst>
            </p:cNvPr>
            <p:cNvGrpSpPr/>
            <p:nvPr/>
          </p:nvGrpSpPr>
          <p:grpSpPr>
            <a:xfrm>
              <a:off x="3891900" y="2537099"/>
              <a:ext cx="1360200" cy="2972013"/>
              <a:chOff x="853025" y="1893075"/>
              <a:chExt cx="1360200" cy="2972013"/>
            </a:xfrm>
            <a:solidFill>
              <a:srgbClr val="FF62C6"/>
            </a:solidFill>
          </p:grpSpPr>
          <p:sp>
            <p:nvSpPr>
              <p:cNvPr id="36" name="Google Shape;144;p19">
                <a:extLst>
                  <a:ext uri="{FF2B5EF4-FFF2-40B4-BE49-F238E27FC236}">
                    <a16:creationId xmlns:a16="http://schemas.microsoft.com/office/drawing/2014/main" id="{C3EB894F-A164-4057-BD4F-F04E1E93DE87}"/>
                  </a:ext>
                </a:extLst>
              </p:cNvPr>
              <p:cNvSpPr/>
              <p:nvPr/>
            </p:nvSpPr>
            <p:spPr>
              <a:xfrm>
                <a:off x="853025" y="1893075"/>
                <a:ext cx="1360200" cy="1360200"/>
              </a:xfrm>
              <a:prstGeom prst="rect">
                <a:avLst/>
              </a:prstGeom>
              <a:grp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dirty="0"/>
                  <a:t>Part</a:t>
                </a:r>
                <a:r>
                  <a:rPr lang="en-US" dirty="0" err="1"/>
                  <a:t>itioner</a:t>
                </a:r>
                <a:endParaRPr dirty="0"/>
              </a:p>
            </p:txBody>
          </p:sp>
          <p:sp>
            <p:nvSpPr>
              <p:cNvPr id="37" name="Google Shape;145;p19">
                <a:extLst>
                  <a:ext uri="{FF2B5EF4-FFF2-40B4-BE49-F238E27FC236}">
                    <a16:creationId xmlns:a16="http://schemas.microsoft.com/office/drawing/2014/main" id="{B602A9C2-4538-488A-BE33-0F4E517720D5}"/>
                  </a:ext>
                </a:extLst>
              </p:cNvPr>
              <p:cNvSpPr/>
              <p:nvPr/>
            </p:nvSpPr>
            <p:spPr>
              <a:xfrm>
                <a:off x="853025" y="3504888"/>
                <a:ext cx="1360200" cy="1360200"/>
              </a:xfrm>
              <a:prstGeom prst="rect">
                <a:avLst/>
              </a:prstGeom>
              <a:grp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dirty="0"/>
                  <a:t>Partitioner</a:t>
                </a:r>
                <a:endParaRPr dirty="0"/>
              </a:p>
            </p:txBody>
          </p:sp>
        </p:grpSp>
        <p:cxnSp>
          <p:nvCxnSpPr>
            <p:cNvPr id="42" name="Google Shape;146;p19">
              <a:extLst>
                <a:ext uri="{FF2B5EF4-FFF2-40B4-BE49-F238E27FC236}">
                  <a16:creationId xmlns:a16="http://schemas.microsoft.com/office/drawing/2014/main" id="{708B93BA-8C69-4A8D-A265-DD98F6132DD1}"/>
                </a:ext>
              </a:extLst>
            </p:cNvPr>
            <p:cNvCxnSpPr>
              <a:cxnSpLocks/>
              <a:stCxn id="36" idx="1"/>
              <a:endCxn id="144" idx="3"/>
            </p:cNvCxnSpPr>
            <p:nvPr/>
          </p:nvCxnSpPr>
          <p:spPr>
            <a:xfrm flipH="1">
              <a:off x="3187684" y="3217199"/>
              <a:ext cx="704216" cy="0"/>
            </a:xfrm>
            <a:prstGeom prst="straightConnector1">
              <a:avLst/>
            </a:prstGeom>
            <a:noFill/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146;p19">
              <a:extLst>
                <a:ext uri="{FF2B5EF4-FFF2-40B4-BE49-F238E27FC236}">
                  <a16:creationId xmlns:a16="http://schemas.microsoft.com/office/drawing/2014/main" id="{8013DAA6-1955-4DA9-90B4-00569423DA5C}"/>
                </a:ext>
              </a:extLst>
            </p:cNvPr>
            <p:cNvCxnSpPr>
              <a:cxnSpLocks/>
              <a:stCxn id="37" idx="1"/>
              <a:endCxn id="145" idx="3"/>
            </p:cNvCxnSpPr>
            <p:nvPr/>
          </p:nvCxnSpPr>
          <p:spPr>
            <a:xfrm flipH="1">
              <a:off x="3187684" y="4829012"/>
              <a:ext cx="704216" cy="0"/>
            </a:xfrm>
            <a:prstGeom prst="straightConnector1">
              <a:avLst/>
            </a:prstGeom>
            <a:noFill/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165" name="Google Shape;165;p19"/>
          <p:cNvCxnSpPr>
            <a:cxnSpLocks/>
            <a:stCxn id="164" idx="0"/>
          </p:cNvCxnSpPr>
          <p:nvPr/>
        </p:nvCxnSpPr>
        <p:spPr>
          <a:xfrm flipH="1" flipV="1">
            <a:off x="3366368" y="4877249"/>
            <a:ext cx="1205632" cy="1109701"/>
          </a:xfrm>
          <a:prstGeom prst="straightConnector1">
            <a:avLst/>
          </a:prstGeom>
          <a:noFill/>
          <a:ln w="38100" cap="flat" cmpd="sng">
            <a:solidFill>
              <a:srgbClr val="00ADD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6" name="Google Shape;166;p19"/>
          <p:cNvCxnSpPr>
            <a:cxnSpLocks/>
            <a:stCxn id="164" idx="0"/>
          </p:cNvCxnSpPr>
          <p:nvPr/>
        </p:nvCxnSpPr>
        <p:spPr>
          <a:xfrm flipV="1">
            <a:off x="4572000" y="4877250"/>
            <a:ext cx="1205632" cy="1109700"/>
          </a:xfrm>
          <a:prstGeom prst="straightConnector1">
            <a:avLst/>
          </a:prstGeom>
          <a:noFill/>
          <a:ln w="38100" cap="flat" cmpd="sng">
            <a:solidFill>
              <a:srgbClr val="00ADD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" name="Google Shape;162;p19">
            <a:extLst>
              <a:ext uri="{FF2B5EF4-FFF2-40B4-BE49-F238E27FC236}">
                <a16:creationId xmlns:a16="http://schemas.microsoft.com/office/drawing/2014/main" id="{C406D9FF-9F2A-45C5-960D-6A56CD921003}"/>
              </a:ext>
            </a:extLst>
          </p:cNvPr>
          <p:cNvCxnSpPr>
            <a:cxnSpLocks/>
            <a:stCxn id="161" idx="2"/>
            <a:endCxn id="36" idx="0"/>
          </p:cNvCxnSpPr>
          <p:nvPr/>
        </p:nvCxnSpPr>
        <p:spPr>
          <a:xfrm>
            <a:off x="4572000" y="2137075"/>
            <a:ext cx="0" cy="400024"/>
          </a:xfrm>
          <a:prstGeom prst="straightConnector1">
            <a:avLst/>
          </a:prstGeom>
          <a:noFill/>
          <a:ln w="38100" cap="flat" cmpd="sng">
            <a:solidFill>
              <a:srgbClr val="00ADD8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animBg="1"/>
      <p:bldP spid="16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0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GoMR - Interfaces</a:t>
            </a:r>
            <a:endParaRPr dirty="0"/>
          </a:p>
        </p:txBody>
      </p:sp>
      <p:sp>
        <p:nvSpPr>
          <p:cNvPr id="173" name="Google Shape;173;p20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569CD6"/>
                </a:solidFill>
                <a:latin typeface="Consolas"/>
                <a:ea typeface="Consolas"/>
                <a:cs typeface="Consolas"/>
                <a:sym typeface="Consolas"/>
              </a:rPr>
              <a:t>type</a:t>
            </a:r>
            <a:r>
              <a:rPr lang="en" dirty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dirty="0">
                <a:solidFill>
                  <a:srgbClr val="4EC9B0"/>
                </a:solidFill>
                <a:latin typeface="Consolas"/>
                <a:ea typeface="Consolas"/>
                <a:cs typeface="Consolas"/>
                <a:sym typeface="Consolas"/>
              </a:rPr>
              <a:t>Mapper</a:t>
            </a:r>
            <a:r>
              <a:rPr lang="en" dirty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dirty="0">
                <a:solidFill>
                  <a:srgbClr val="569CD6"/>
                </a:solidFill>
                <a:latin typeface="Consolas"/>
                <a:ea typeface="Consolas"/>
                <a:cs typeface="Consolas"/>
                <a:sym typeface="Consolas"/>
              </a:rPr>
              <a:t>interface</a:t>
            </a:r>
            <a:r>
              <a:rPr lang="en" dirty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 dirty="0">
              <a:solidFill>
                <a:srgbClr val="D4D4D4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dirty="0">
                <a:solidFill>
                  <a:srgbClr val="DCDCAA"/>
                </a:solidFill>
                <a:latin typeface="Consolas"/>
                <a:ea typeface="Consolas"/>
                <a:cs typeface="Consolas"/>
                <a:sym typeface="Consolas"/>
              </a:rPr>
              <a:t>Map</a:t>
            </a:r>
            <a:r>
              <a:rPr lang="en" dirty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(in &lt;-</a:t>
            </a:r>
            <a:r>
              <a:rPr lang="en" dirty="0">
                <a:solidFill>
                  <a:srgbClr val="569CD6"/>
                </a:solidFill>
                <a:latin typeface="Consolas"/>
                <a:ea typeface="Consolas"/>
                <a:cs typeface="Consolas"/>
                <a:sym typeface="Consolas"/>
              </a:rPr>
              <a:t>chan</a:t>
            </a:r>
            <a:r>
              <a:rPr lang="en" dirty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dirty="0">
                <a:solidFill>
                  <a:srgbClr val="569CD6"/>
                </a:solidFill>
                <a:latin typeface="Consolas"/>
                <a:ea typeface="Consolas"/>
                <a:cs typeface="Consolas"/>
                <a:sym typeface="Consolas"/>
              </a:rPr>
              <a:t>interface</a:t>
            </a:r>
            <a:r>
              <a:rPr lang="en" dirty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{},</a:t>
            </a: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	 out </a:t>
            </a:r>
            <a:r>
              <a:rPr lang="en" dirty="0">
                <a:solidFill>
                  <a:srgbClr val="569CD6"/>
                </a:solidFill>
                <a:latin typeface="Consolas"/>
                <a:ea typeface="Consolas"/>
                <a:cs typeface="Consolas"/>
                <a:sym typeface="Consolas"/>
              </a:rPr>
              <a:t>chan</a:t>
            </a:r>
            <a:r>
              <a:rPr lang="en" dirty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&lt;- </a:t>
            </a:r>
            <a:r>
              <a:rPr lang="en" dirty="0">
                <a:solidFill>
                  <a:srgbClr val="569CD6"/>
                </a:solidFill>
                <a:latin typeface="Consolas"/>
                <a:ea typeface="Consolas"/>
                <a:cs typeface="Consolas"/>
                <a:sym typeface="Consolas"/>
              </a:rPr>
              <a:t>interface</a:t>
            </a:r>
            <a:r>
              <a:rPr lang="en" dirty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{})</a:t>
            </a:r>
            <a:endParaRPr dirty="0">
              <a:solidFill>
                <a:srgbClr val="D4D4D4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dirty="0">
              <a:solidFill>
                <a:srgbClr val="D4D4D4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569CD6"/>
                </a:solidFill>
                <a:latin typeface="Consolas"/>
                <a:ea typeface="Consolas"/>
                <a:cs typeface="Consolas"/>
                <a:sym typeface="Consolas"/>
              </a:rPr>
              <a:t>type</a:t>
            </a:r>
            <a:r>
              <a:rPr lang="en" dirty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dirty="0">
                <a:solidFill>
                  <a:srgbClr val="4EC9B0"/>
                </a:solidFill>
                <a:latin typeface="Consolas"/>
                <a:ea typeface="Consolas"/>
                <a:cs typeface="Consolas"/>
                <a:sym typeface="Consolas"/>
              </a:rPr>
              <a:t>Partitioner</a:t>
            </a:r>
            <a:r>
              <a:rPr lang="en" dirty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dirty="0">
                <a:solidFill>
                  <a:srgbClr val="569CD6"/>
                </a:solidFill>
                <a:latin typeface="Consolas"/>
                <a:ea typeface="Consolas"/>
                <a:cs typeface="Consolas"/>
                <a:sym typeface="Consolas"/>
              </a:rPr>
              <a:t>interface</a:t>
            </a:r>
            <a:r>
              <a:rPr lang="en" dirty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 dirty="0">
              <a:solidFill>
                <a:srgbClr val="D4D4D4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dirty="0">
                <a:solidFill>
                  <a:srgbClr val="DCDCAA"/>
                </a:solidFill>
                <a:latin typeface="Consolas"/>
                <a:ea typeface="Consolas"/>
                <a:cs typeface="Consolas"/>
                <a:sym typeface="Consolas"/>
              </a:rPr>
              <a:t>Partition</a:t>
            </a:r>
            <a:r>
              <a:rPr lang="en" dirty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(in &lt;-</a:t>
            </a:r>
            <a:r>
              <a:rPr lang="en" dirty="0">
                <a:solidFill>
                  <a:srgbClr val="569CD6"/>
                </a:solidFill>
                <a:latin typeface="Consolas"/>
                <a:ea typeface="Consolas"/>
                <a:cs typeface="Consolas"/>
                <a:sym typeface="Consolas"/>
              </a:rPr>
              <a:t>chan</a:t>
            </a:r>
            <a:r>
              <a:rPr lang="en" dirty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dirty="0">
                <a:solidFill>
                  <a:srgbClr val="569CD6"/>
                </a:solidFill>
                <a:latin typeface="Consolas"/>
                <a:ea typeface="Consolas"/>
                <a:cs typeface="Consolas"/>
                <a:sym typeface="Consolas"/>
              </a:rPr>
              <a:t>interface</a:t>
            </a:r>
            <a:r>
              <a:rPr lang="en" dirty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{},</a:t>
            </a: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	     	outs []</a:t>
            </a:r>
            <a:r>
              <a:rPr lang="en" dirty="0">
                <a:solidFill>
                  <a:srgbClr val="569CD6"/>
                </a:solidFill>
                <a:latin typeface="Consolas"/>
                <a:ea typeface="Consolas"/>
                <a:cs typeface="Consolas"/>
                <a:sym typeface="Consolas"/>
              </a:rPr>
              <a:t>chan</a:t>
            </a:r>
            <a:r>
              <a:rPr lang="en" dirty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dirty="0">
                <a:solidFill>
                  <a:srgbClr val="569CD6"/>
                </a:solidFill>
                <a:latin typeface="Consolas"/>
                <a:ea typeface="Consolas"/>
                <a:cs typeface="Consolas"/>
                <a:sym typeface="Consolas"/>
              </a:rPr>
              <a:t>interface</a:t>
            </a:r>
            <a:r>
              <a:rPr lang="en" dirty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{},</a:t>
            </a: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		wg *sync.WaitGroup)</a:t>
            </a:r>
            <a:endParaRPr dirty="0">
              <a:solidFill>
                <a:srgbClr val="D4D4D4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dirty="0">
              <a:solidFill>
                <a:srgbClr val="D4D4D4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569CD6"/>
                </a:solidFill>
                <a:latin typeface="Consolas"/>
                <a:ea typeface="Consolas"/>
                <a:cs typeface="Consolas"/>
                <a:sym typeface="Consolas"/>
              </a:rPr>
              <a:t>type</a:t>
            </a:r>
            <a:r>
              <a:rPr lang="en" dirty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dirty="0">
                <a:solidFill>
                  <a:srgbClr val="4EC9B0"/>
                </a:solidFill>
                <a:latin typeface="Consolas"/>
                <a:ea typeface="Consolas"/>
                <a:cs typeface="Consolas"/>
                <a:sym typeface="Consolas"/>
              </a:rPr>
              <a:t>Reducer</a:t>
            </a:r>
            <a:r>
              <a:rPr lang="en" dirty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dirty="0">
                <a:solidFill>
                  <a:srgbClr val="569CD6"/>
                </a:solidFill>
                <a:latin typeface="Consolas"/>
                <a:ea typeface="Consolas"/>
                <a:cs typeface="Consolas"/>
                <a:sym typeface="Consolas"/>
              </a:rPr>
              <a:t>interface</a:t>
            </a:r>
            <a:r>
              <a:rPr lang="en" dirty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 dirty="0">
              <a:solidFill>
                <a:srgbClr val="D4D4D4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dirty="0">
                <a:solidFill>
                  <a:srgbClr val="DCDCAA"/>
                </a:solidFill>
                <a:latin typeface="Consolas"/>
                <a:ea typeface="Consolas"/>
                <a:cs typeface="Consolas"/>
                <a:sym typeface="Consolas"/>
              </a:rPr>
              <a:t>Reduce</a:t>
            </a:r>
            <a:r>
              <a:rPr lang="en" dirty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(in &lt;-</a:t>
            </a:r>
            <a:r>
              <a:rPr lang="en" dirty="0">
                <a:solidFill>
                  <a:srgbClr val="569CD6"/>
                </a:solidFill>
                <a:latin typeface="Consolas"/>
                <a:ea typeface="Consolas"/>
                <a:cs typeface="Consolas"/>
                <a:sym typeface="Consolas"/>
              </a:rPr>
              <a:t>chan</a:t>
            </a:r>
            <a:r>
              <a:rPr lang="en" dirty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dirty="0">
                <a:solidFill>
                  <a:srgbClr val="569CD6"/>
                </a:solidFill>
                <a:latin typeface="Consolas"/>
                <a:ea typeface="Consolas"/>
                <a:cs typeface="Consolas"/>
                <a:sym typeface="Consolas"/>
              </a:rPr>
              <a:t>interface</a:t>
            </a:r>
            <a:r>
              <a:rPr lang="en" dirty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{},</a:t>
            </a: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		out </a:t>
            </a:r>
            <a:r>
              <a:rPr lang="en" dirty="0">
                <a:solidFill>
                  <a:srgbClr val="569CD6"/>
                </a:solidFill>
                <a:latin typeface="Consolas"/>
                <a:ea typeface="Consolas"/>
                <a:cs typeface="Consolas"/>
                <a:sym typeface="Consolas"/>
              </a:rPr>
              <a:t>chan</a:t>
            </a:r>
            <a:r>
              <a:rPr lang="en" dirty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&lt;- </a:t>
            </a:r>
            <a:r>
              <a:rPr lang="en" dirty="0">
                <a:solidFill>
                  <a:srgbClr val="569CD6"/>
                </a:solidFill>
                <a:latin typeface="Consolas"/>
                <a:ea typeface="Consolas"/>
                <a:cs typeface="Consolas"/>
                <a:sym typeface="Consolas"/>
              </a:rPr>
              <a:t>interface</a:t>
            </a:r>
            <a:r>
              <a:rPr lang="en" dirty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{},</a:t>
            </a: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		wg *sync.WaitGroup)</a:t>
            </a:r>
            <a:endParaRPr dirty="0">
              <a:solidFill>
                <a:srgbClr val="D4D4D4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dirty="0">
              <a:solidFill>
                <a:srgbClr val="D4D4D4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74" name="Google Shape;174;p20"/>
          <p:cNvSpPr txBox="1">
            <a:spLocks noGrp="1"/>
          </p:cNvSpPr>
          <p:nvPr>
            <p:ph type="sldNum" idx="12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5" name="Google Shape;144;p19">
            <a:extLst>
              <a:ext uri="{FF2B5EF4-FFF2-40B4-BE49-F238E27FC236}">
                <a16:creationId xmlns:a16="http://schemas.microsoft.com/office/drawing/2014/main" id="{B8AB6FB8-A69F-488A-9B28-8B492132F1BF}"/>
              </a:ext>
            </a:extLst>
          </p:cNvPr>
          <p:cNvSpPr/>
          <p:nvPr/>
        </p:nvSpPr>
        <p:spPr>
          <a:xfrm>
            <a:off x="7057631" y="1944199"/>
            <a:ext cx="981704" cy="743429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Mapper</a:t>
            </a:r>
            <a:endParaRPr dirty="0"/>
          </a:p>
        </p:txBody>
      </p:sp>
      <p:cxnSp>
        <p:nvCxnSpPr>
          <p:cNvPr id="6" name="Google Shape;104;p17">
            <a:extLst>
              <a:ext uri="{FF2B5EF4-FFF2-40B4-BE49-F238E27FC236}">
                <a16:creationId xmlns:a16="http://schemas.microsoft.com/office/drawing/2014/main" id="{5693CBC8-45CB-44E2-885A-E967652A5AA1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6568753" y="2315913"/>
            <a:ext cx="488878" cy="1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" name="Google Shape;104;p17">
            <a:extLst>
              <a:ext uri="{FF2B5EF4-FFF2-40B4-BE49-F238E27FC236}">
                <a16:creationId xmlns:a16="http://schemas.microsoft.com/office/drawing/2014/main" id="{99C5AFFD-C0E9-43A6-864D-5316264E3D54}"/>
              </a:ext>
            </a:extLst>
          </p:cNvPr>
          <p:cNvCxnSpPr>
            <a:cxnSpLocks/>
            <a:endCxn id="5" idx="3"/>
          </p:cNvCxnSpPr>
          <p:nvPr/>
        </p:nvCxnSpPr>
        <p:spPr>
          <a:xfrm flipH="1">
            <a:off x="8039335" y="2315914"/>
            <a:ext cx="534027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Google Shape;144;p19">
            <a:extLst>
              <a:ext uri="{FF2B5EF4-FFF2-40B4-BE49-F238E27FC236}">
                <a16:creationId xmlns:a16="http://schemas.microsoft.com/office/drawing/2014/main" id="{8C4564C2-D3CC-4588-9FC8-0D51CCEDE2D0}"/>
              </a:ext>
            </a:extLst>
          </p:cNvPr>
          <p:cNvSpPr/>
          <p:nvPr/>
        </p:nvSpPr>
        <p:spPr>
          <a:xfrm>
            <a:off x="6991389" y="3632783"/>
            <a:ext cx="1047946" cy="743429"/>
          </a:xfrm>
          <a:prstGeom prst="rect">
            <a:avLst/>
          </a:prstGeom>
          <a:solidFill>
            <a:srgbClr val="FF62C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Partitioner</a:t>
            </a:r>
            <a:endParaRPr dirty="0"/>
          </a:p>
        </p:txBody>
      </p:sp>
      <p:cxnSp>
        <p:nvCxnSpPr>
          <p:cNvPr id="14" name="Google Shape;104;p17">
            <a:extLst>
              <a:ext uri="{FF2B5EF4-FFF2-40B4-BE49-F238E27FC236}">
                <a16:creationId xmlns:a16="http://schemas.microsoft.com/office/drawing/2014/main" id="{50A0AE85-B93D-4F14-9798-78DBAB5FFC87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6568753" y="4004497"/>
            <a:ext cx="422636" cy="1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" name="Google Shape;104;p17">
            <a:extLst>
              <a:ext uri="{FF2B5EF4-FFF2-40B4-BE49-F238E27FC236}">
                <a16:creationId xmlns:a16="http://schemas.microsoft.com/office/drawing/2014/main" id="{01522FD0-1489-4736-ADAB-A7F06FF0F08A}"/>
              </a:ext>
            </a:extLst>
          </p:cNvPr>
          <p:cNvCxnSpPr>
            <a:cxnSpLocks/>
            <a:endCxn id="13" idx="3"/>
          </p:cNvCxnSpPr>
          <p:nvPr/>
        </p:nvCxnSpPr>
        <p:spPr>
          <a:xfrm flipH="1">
            <a:off x="8039335" y="3729408"/>
            <a:ext cx="450915" cy="27509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104;p17">
            <a:extLst>
              <a:ext uri="{FF2B5EF4-FFF2-40B4-BE49-F238E27FC236}">
                <a16:creationId xmlns:a16="http://schemas.microsoft.com/office/drawing/2014/main" id="{765A19DB-DE90-4A82-B038-7B711B7159FD}"/>
              </a:ext>
            </a:extLst>
          </p:cNvPr>
          <p:cNvCxnSpPr>
            <a:cxnSpLocks/>
          </p:cNvCxnSpPr>
          <p:nvPr/>
        </p:nvCxnSpPr>
        <p:spPr>
          <a:xfrm flipH="1" flipV="1">
            <a:off x="8039336" y="4004498"/>
            <a:ext cx="422635" cy="179766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" name="Google Shape;144;p19">
            <a:extLst>
              <a:ext uri="{FF2B5EF4-FFF2-40B4-BE49-F238E27FC236}">
                <a16:creationId xmlns:a16="http://schemas.microsoft.com/office/drawing/2014/main" id="{ECCF9F74-E0C3-4D52-AA62-6BD31F19E7A0}"/>
              </a:ext>
            </a:extLst>
          </p:cNvPr>
          <p:cNvSpPr/>
          <p:nvPr/>
        </p:nvSpPr>
        <p:spPr>
          <a:xfrm>
            <a:off x="7019668" y="5417992"/>
            <a:ext cx="981704" cy="743429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Reduc</a:t>
            </a:r>
            <a:r>
              <a:rPr lang="en" dirty="0"/>
              <a:t>er</a:t>
            </a:r>
            <a:endParaRPr dirty="0"/>
          </a:p>
        </p:txBody>
      </p:sp>
      <p:cxnSp>
        <p:nvCxnSpPr>
          <p:cNvPr id="27" name="Google Shape;104;p17">
            <a:extLst>
              <a:ext uri="{FF2B5EF4-FFF2-40B4-BE49-F238E27FC236}">
                <a16:creationId xmlns:a16="http://schemas.microsoft.com/office/drawing/2014/main" id="{B08BCE16-1CA9-47BD-BE12-B373A1B2753B}"/>
              </a:ext>
            </a:extLst>
          </p:cNvPr>
          <p:cNvCxnSpPr>
            <a:cxnSpLocks/>
            <a:endCxn id="23" idx="1"/>
          </p:cNvCxnSpPr>
          <p:nvPr/>
        </p:nvCxnSpPr>
        <p:spPr>
          <a:xfrm>
            <a:off x="6597032" y="5789707"/>
            <a:ext cx="422636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104;p17">
            <a:extLst>
              <a:ext uri="{FF2B5EF4-FFF2-40B4-BE49-F238E27FC236}">
                <a16:creationId xmlns:a16="http://schemas.microsoft.com/office/drawing/2014/main" id="{8A018B55-CEE6-488F-95CA-43D96B132EB0}"/>
              </a:ext>
            </a:extLst>
          </p:cNvPr>
          <p:cNvCxnSpPr>
            <a:cxnSpLocks/>
            <a:endCxn id="23" idx="3"/>
          </p:cNvCxnSpPr>
          <p:nvPr/>
        </p:nvCxnSpPr>
        <p:spPr>
          <a:xfrm flipH="1">
            <a:off x="8001372" y="5789705"/>
            <a:ext cx="488878" cy="2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075AC-7EFA-4DF4-9BCC-CE60ED1C8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GoMR</a:t>
            </a:r>
            <a:r>
              <a:rPr lang="en-US" dirty="0"/>
              <a:t> - Interfaces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A00C0E-E6A7-4FF0-A490-70AA752AD8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da-DK" dirty="0">
                <a:solidFill>
                  <a:srgbClr val="569CD6"/>
                </a:solidFill>
                <a:latin typeface="Consolas" panose="020B0609020204030204" pitchFamily="49" charset="0"/>
              </a:rPr>
              <a:t>type</a:t>
            </a:r>
            <a:r>
              <a:rPr lang="da-DK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da-DK" dirty="0">
                <a:solidFill>
                  <a:srgbClr val="4EC9B0"/>
                </a:solidFill>
                <a:latin typeface="Consolas" panose="020B0609020204030204" pitchFamily="49" charset="0"/>
              </a:rPr>
              <a:t>Job</a:t>
            </a:r>
            <a:r>
              <a:rPr lang="da-DK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da-DK" dirty="0">
                <a:solidFill>
                  <a:srgbClr val="569CD6"/>
                </a:solidFill>
                <a:latin typeface="Consolas" panose="020B0609020204030204" pitchFamily="49" charset="0"/>
              </a:rPr>
              <a:t>interface</a:t>
            </a:r>
            <a:r>
              <a:rPr lang="da-DK" dirty="0">
                <a:solidFill>
                  <a:srgbClr val="D4D4D4"/>
                </a:solidFill>
                <a:latin typeface="Consolas" panose="020B0609020204030204" pitchFamily="49" charset="0"/>
              </a:rPr>
              <a:t> {</a:t>
            </a:r>
          </a:p>
          <a:p>
            <a:pPr marL="114300" indent="0">
              <a:buNone/>
            </a:pPr>
            <a:r>
              <a:rPr lang="da-DK" dirty="0">
                <a:solidFill>
                  <a:srgbClr val="D4D4D4"/>
                </a:solidFill>
                <a:latin typeface="Consolas" panose="020B0609020204030204" pitchFamily="49" charset="0"/>
              </a:rPr>
              <a:t>    Mapper</a:t>
            </a:r>
          </a:p>
          <a:p>
            <a:pPr marL="114300" indent="0">
              <a:buNone/>
            </a:pPr>
            <a:r>
              <a:rPr lang="da-DK" dirty="0">
                <a:solidFill>
                  <a:srgbClr val="D4D4D4"/>
                </a:solidFill>
                <a:latin typeface="Consolas" panose="020B0609020204030204" pitchFamily="49" charset="0"/>
              </a:rPr>
              <a:t>    Partitioner</a:t>
            </a:r>
          </a:p>
          <a:p>
            <a:pPr marL="114300" indent="0">
              <a:buNone/>
            </a:pPr>
            <a:r>
              <a:rPr lang="da-DK" dirty="0">
                <a:solidFill>
                  <a:srgbClr val="D4D4D4"/>
                </a:solidFill>
                <a:latin typeface="Consolas" panose="020B0609020204030204" pitchFamily="49" charset="0"/>
              </a:rPr>
              <a:t>    Reducer</a:t>
            </a:r>
          </a:p>
          <a:p>
            <a:pPr marL="114300" indent="0">
              <a:buNone/>
            </a:pPr>
            <a:r>
              <a:rPr lang="da-DK" dirty="0">
                <a:solidFill>
                  <a:srgbClr val="D4D4D4"/>
                </a:solidFill>
                <a:latin typeface="Consolas" panose="020B0609020204030204" pitchFamily="49" charset="0"/>
              </a:rPr>
              <a:t>}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3BDDCE-4447-4501-B767-FB53B053603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539350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1CA38-96BA-4103-B15A-2282B8431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GoMR</a:t>
            </a:r>
            <a:r>
              <a:rPr lang="en-US" dirty="0"/>
              <a:t> - Wiring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110158-9D37-4BA0-9DB5-F8CE270BD1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dirty="0" err="1">
                <a:solidFill>
                  <a:srgbClr val="9CDCFE"/>
                </a:solidFill>
                <a:latin typeface="Consolas" panose="020B0609020204030204" pitchFamily="49" charset="0"/>
              </a:rPr>
              <a:t>inChansMap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= </a:t>
            </a:r>
            <a:r>
              <a:rPr lang="en-US" dirty="0">
                <a:solidFill>
                  <a:srgbClr val="DCDCAA"/>
                </a:solidFill>
                <a:latin typeface="Consolas" panose="020B0609020204030204" pitchFamily="49" charset="0"/>
              </a:rPr>
              <a:t>make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([]</a:t>
            </a:r>
            <a:r>
              <a:rPr lang="en-US" dirty="0" err="1">
                <a:solidFill>
                  <a:srgbClr val="569CD6"/>
                </a:solidFill>
                <a:latin typeface="Consolas" panose="020B0609020204030204" pitchFamily="49" charset="0"/>
              </a:rPr>
              <a:t>chan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569CD6"/>
                </a:solidFill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{}, </a:t>
            </a:r>
            <a:r>
              <a:rPr lang="en-US" dirty="0" err="1">
                <a:solidFill>
                  <a:srgbClr val="D4D4D4"/>
                </a:solidFill>
                <a:latin typeface="Consolas" panose="020B0609020204030204" pitchFamily="49" charset="0"/>
              </a:rPr>
              <a:t>numMappers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pPr marL="114300" indent="0">
              <a:buNone/>
            </a:pP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    </a:t>
            </a:r>
            <a:r>
              <a:rPr lang="en-US" dirty="0" err="1">
                <a:solidFill>
                  <a:srgbClr val="9CDCFE"/>
                </a:solidFill>
                <a:latin typeface="Consolas" panose="020B0609020204030204" pitchFamily="49" charset="0"/>
              </a:rPr>
              <a:t>inChansPartition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:= </a:t>
            </a:r>
            <a:r>
              <a:rPr lang="en-US" dirty="0">
                <a:solidFill>
                  <a:srgbClr val="DCDCAA"/>
                </a:solidFill>
                <a:latin typeface="Consolas" panose="020B0609020204030204" pitchFamily="49" charset="0"/>
              </a:rPr>
              <a:t>make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([]</a:t>
            </a:r>
            <a:r>
              <a:rPr lang="en-US" dirty="0" err="1">
                <a:solidFill>
                  <a:srgbClr val="569CD6"/>
                </a:solidFill>
                <a:latin typeface="Consolas" panose="020B0609020204030204" pitchFamily="49" charset="0"/>
              </a:rPr>
              <a:t>chan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569CD6"/>
                </a:solidFill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{}, </a:t>
            </a:r>
            <a:r>
              <a:rPr lang="en-US" dirty="0" err="1">
                <a:solidFill>
                  <a:srgbClr val="D4D4D4"/>
                </a:solidFill>
                <a:latin typeface="Consolas" panose="020B0609020204030204" pitchFamily="49" charset="0"/>
              </a:rPr>
              <a:t>numMappers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pPr marL="114300" indent="0">
              <a:buNone/>
            </a:pP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dirty="0" err="1">
                <a:solidFill>
                  <a:srgbClr val="9CDCFE"/>
                </a:solidFill>
                <a:latin typeface="Consolas" panose="020B0609020204030204" pitchFamily="49" charset="0"/>
              </a:rPr>
              <a:t>inChansReduce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:= </a:t>
            </a:r>
            <a:r>
              <a:rPr lang="en-US" dirty="0">
                <a:solidFill>
                  <a:srgbClr val="DCDCAA"/>
                </a:solidFill>
                <a:latin typeface="Consolas" panose="020B0609020204030204" pitchFamily="49" charset="0"/>
              </a:rPr>
              <a:t>make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([]</a:t>
            </a:r>
            <a:r>
              <a:rPr lang="en-US" dirty="0" err="1">
                <a:solidFill>
                  <a:srgbClr val="569CD6"/>
                </a:solidFill>
                <a:latin typeface="Consolas" panose="020B0609020204030204" pitchFamily="49" charset="0"/>
              </a:rPr>
              <a:t>chan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569CD6"/>
                </a:solidFill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{}, </a:t>
            </a:r>
            <a:r>
              <a:rPr lang="en-US" dirty="0" err="1">
                <a:solidFill>
                  <a:srgbClr val="D4D4D4"/>
                </a:solidFill>
                <a:latin typeface="Consolas" panose="020B0609020204030204" pitchFamily="49" charset="0"/>
              </a:rPr>
              <a:t>numReducers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pPr marL="114300" indent="0">
              <a:buNone/>
            </a:pP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dirty="0" err="1">
                <a:solidFill>
                  <a:srgbClr val="9CDCFE"/>
                </a:solidFill>
                <a:latin typeface="Consolas" panose="020B0609020204030204" pitchFamily="49" charset="0"/>
              </a:rPr>
              <a:t>outChanReduce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= </a:t>
            </a:r>
            <a:r>
              <a:rPr lang="en-US" dirty="0">
                <a:solidFill>
                  <a:srgbClr val="DCDCAA"/>
                </a:solidFill>
                <a:latin typeface="Consolas" panose="020B0609020204030204" pitchFamily="49" charset="0"/>
              </a:rPr>
              <a:t>make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569CD6"/>
                </a:solidFill>
                <a:latin typeface="Consolas" panose="020B0609020204030204" pitchFamily="49" charset="0"/>
              </a:rPr>
              <a:t>chan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569CD6"/>
                </a:solidFill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{}, CHANBUF)</a:t>
            </a:r>
          </a:p>
          <a:p>
            <a:pPr marL="114300" indent="0">
              <a:buNone/>
            </a:pPr>
            <a:b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0B6CF9-998A-43C0-9419-345A8BD9A5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A8399A3-D19D-4F51-9DF1-7114AB33E9DC}"/>
              </a:ext>
            </a:extLst>
          </p:cNvPr>
          <p:cNvGrpSpPr/>
          <p:nvPr/>
        </p:nvGrpSpPr>
        <p:grpSpPr>
          <a:xfrm>
            <a:off x="311700" y="3670305"/>
            <a:ext cx="8520600" cy="2421528"/>
            <a:chOff x="35584" y="2537099"/>
            <a:chExt cx="9022618" cy="2972013"/>
          </a:xfrm>
        </p:grpSpPr>
        <p:sp>
          <p:nvSpPr>
            <p:cNvPr id="6" name="Google Shape;142;p19">
              <a:extLst>
                <a:ext uri="{FF2B5EF4-FFF2-40B4-BE49-F238E27FC236}">
                  <a16:creationId xmlns:a16="http://schemas.microsoft.com/office/drawing/2014/main" id="{3E90E92A-BE0A-4E32-A7BD-F43CC9445BCD}"/>
                </a:ext>
              </a:extLst>
            </p:cNvPr>
            <p:cNvSpPr/>
            <p:nvPr/>
          </p:nvSpPr>
          <p:spPr>
            <a:xfrm>
              <a:off x="35584" y="3343005"/>
              <a:ext cx="1360200" cy="1360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>
                  <a:alpha val="2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Input</a:t>
              </a:r>
              <a:endParaRPr/>
            </a:p>
          </p:txBody>
        </p:sp>
        <p:grpSp>
          <p:nvGrpSpPr>
            <p:cNvPr id="7" name="Google Shape;143;p19">
              <a:extLst>
                <a:ext uri="{FF2B5EF4-FFF2-40B4-BE49-F238E27FC236}">
                  <a16:creationId xmlns:a16="http://schemas.microsoft.com/office/drawing/2014/main" id="{E252DCA6-A377-4E17-951B-7ECA458236F4}"/>
                </a:ext>
              </a:extLst>
            </p:cNvPr>
            <p:cNvGrpSpPr/>
            <p:nvPr/>
          </p:nvGrpSpPr>
          <p:grpSpPr>
            <a:xfrm>
              <a:off x="1827484" y="2537099"/>
              <a:ext cx="1360200" cy="2972013"/>
              <a:chOff x="853025" y="1893075"/>
              <a:chExt cx="1360200" cy="2972013"/>
            </a:xfrm>
          </p:grpSpPr>
          <p:sp>
            <p:nvSpPr>
              <p:cNvPr id="25" name="Google Shape;144;p19">
                <a:extLst>
                  <a:ext uri="{FF2B5EF4-FFF2-40B4-BE49-F238E27FC236}">
                    <a16:creationId xmlns:a16="http://schemas.microsoft.com/office/drawing/2014/main" id="{A0E3D13D-5A7D-416F-B82F-9F1BBF106785}"/>
                  </a:ext>
                </a:extLst>
              </p:cNvPr>
              <p:cNvSpPr/>
              <p:nvPr/>
            </p:nvSpPr>
            <p:spPr>
              <a:xfrm>
                <a:off x="853025" y="1893075"/>
                <a:ext cx="1360200" cy="1360200"/>
              </a:xfrm>
              <a:prstGeom prst="rect">
                <a:avLst/>
              </a:prstGeom>
              <a:solidFill>
                <a:schemeClr val="accent4"/>
              </a:solidFill>
              <a:ln w="9525" cap="flat" cmpd="sng">
                <a:solidFill>
                  <a:schemeClr val="dk2">
                    <a:alpha val="2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dirty="0"/>
                  <a:t>Mapper</a:t>
                </a:r>
                <a:endParaRPr dirty="0"/>
              </a:p>
            </p:txBody>
          </p:sp>
          <p:sp>
            <p:nvSpPr>
              <p:cNvPr id="26" name="Google Shape;145;p19">
                <a:extLst>
                  <a:ext uri="{FF2B5EF4-FFF2-40B4-BE49-F238E27FC236}">
                    <a16:creationId xmlns:a16="http://schemas.microsoft.com/office/drawing/2014/main" id="{B162CDB6-DC31-4ABA-B43B-65D0BD9C74CE}"/>
                  </a:ext>
                </a:extLst>
              </p:cNvPr>
              <p:cNvSpPr/>
              <p:nvPr/>
            </p:nvSpPr>
            <p:spPr>
              <a:xfrm>
                <a:off x="853025" y="3504888"/>
                <a:ext cx="1360200" cy="1360200"/>
              </a:xfrm>
              <a:prstGeom prst="rect">
                <a:avLst/>
              </a:prstGeom>
              <a:solidFill>
                <a:schemeClr val="accent4"/>
              </a:solidFill>
              <a:ln w="9525" cap="flat" cmpd="sng">
                <a:solidFill>
                  <a:schemeClr val="dk2">
                    <a:alpha val="2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Mapper</a:t>
                </a:r>
                <a:endParaRPr/>
              </a:p>
            </p:txBody>
          </p:sp>
        </p:grpSp>
        <p:cxnSp>
          <p:nvCxnSpPr>
            <p:cNvPr id="8" name="Google Shape;146;p19">
              <a:extLst>
                <a:ext uri="{FF2B5EF4-FFF2-40B4-BE49-F238E27FC236}">
                  <a16:creationId xmlns:a16="http://schemas.microsoft.com/office/drawing/2014/main" id="{5801E09A-F399-4E5B-A747-D9C2BE557F9B}"/>
                </a:ext>
              </a:extLst>
            </p:cNvPr>
            <p:cNvCxnSpPr>
              <a:cxnSpLocks/>
              <a:stCxn id="6" idx="3"/>
              <a:endCxn id="25" idx="1"/>
            </p:cNvCxnSpPr>
            <p:nvPr/>
          </p:nvCxnSpPr>
          <p:spPr>
            <a:xfrm flipV="1">
              <a:off x="1395784" y="3217199"/>
              <a:ext cx="431700" cy="805906"/>
            </a:xfrm>
            <a:prstGeom prst="straightConnector1">
              <a:avLst/>
            </a:prstGeom>
            <a:noFill/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" name="Google Shape;147;p19">
              <a:extLst>
                <a:ext uri="{FF2B5EF4-FFF2-40B4-BE49-F238E27FC236}">
                  <a16:creationId xmlns:a16="http://schemas.microsoft.com/office/drawing/2014/main" id="{D8042397-969D-432F-BC14-B05F6B6661CC}"/>
                </a:ext>
              </a:extLst>
            </p:cNvPr>
            <p:cNvCxnSpPr>
              <a:stCxn id="6" idx="3"/>
              <a:endCxn id="26" idx="1"/>
            </p:cNvCxnSpPr>
            <p:nvPr/>
          </p:nvCxnSpPr>
          <p:spPr>
            <a:xfrm>
              <a:off x="1395784" y="4023105"/>
              <a:ext cx="431700" cy="805907"/>
            </a:xfrm>
            <a:prstGeom prst="straightConnector1">
              <a:avLst/>
            </a:prstGeom>
            <a:noFill/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" name="Google Shape;148;p19">
              <a:extLst>
                <a:ext uri="{FF2B5EF4-FFF2-40B4-BE49-F238E27FC236}">
                  <a16:creationId xmlns:a16="http://schemas.microsoft.com/office/drawing/2014/main" id="{50626BFA-53F8-4C02-B466-F1F9FD261940}"/>
                </a:ext>
              </a:extLst>
            </p:cNvPr>
            <p:cNvGrpSpPr/>
            <p:nvPr/>
          </p:nvGrpSpPr>
          <p:grpSpPr>
            <a:xfrm>
              <a:off x="6135001" y="2537099"/>
              <a:ext cx="1360200" cy="2972013"/>
              <a:chOff x="853025" y="1893075"/>
              <a:chExt cx="1360200" cy="2972013"/>
            </a:xfrm>
          </p:grpSpPr>
          <p:sp>
            <p:nvSpPr>
              <p:cNvPr id="23" name="Google Shape;149;p19">
                <a:extLst>
                  <a:ext uri="{FF2B5EF4-FFF2-40B4-BE49-F238E27FC236}">
                    <a16:creationId xmlns:a16="http://schemas.microsoft.com/office/drawing/2014/main" id="{EDE8B0CA-9479-4D5D-8651-827AB94F6820}"/>
                  </a:ext>
                </a:extLst>
              </p:cNvPr>
              <p:cNvSpPr/>
              <p:nvPr/>
            </p:nvSpPr>
            <p:spPr>
              <a:xfrm>
                <a:off x="853025" y="1893075"/>
                <a:ext cx="1360200" cy="1360200"/>
              </a:xfrm>
              <a:prstGeom prst="rect">
                <a:avLst/>
              </a:prstGeom>
              <a:solidFill>
                <a:schemeClr val="accent5"/>
              </a:solidFill>
              <a:ln w="9525" cap="flat" cmpd="sng">
                <a:solidFill>
                  <a:schemeClr val="dk2">
                    <a:alpha val="2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Reducer</a:t>
                </a:r>
                <a:endParaRPr/>
              </a:p>
            </p:txBody>
          </p:sp>
          <p:sp>
            <p:nvSpPr>
              <p:cNvPr id="24" name="Google Shape;150;p19">
                <a:extLst>
                  <a:ext uri="{FF2B5EF4-FFF2-40B4-BE49-F238E27FC236}">
                    <a16:creationId xmlns:a16="http://schemas.microsoft.com/office/drawing/2014/main" id="{DF9BE372-4B91-419B-9883-9BA7604874F2}"/>
                  </a:ext>
                </a:extLst>
              </p:cNvPr>
              <p:cNvSpPr/>
              <p:nvPr/>
            </p:nvSpPr>
            <p:spPr>
              <a:xfrm>
                <a:off x="853025" y="3504888"/>
                <a:ext cx="1360200" cy="1360200"/>
              </a:xfrm>
              <a:prstGeom prst="rect">
                <a:avLst/>
              </a:prstGeom>
              <a:solidFill>
                <a:schemeClr val="accent5"/>
              </a:solidFill>
              <a:ln w="9525" cap="flat" cmpd="sng">
                <a:solidFill>
                  <a:schemeClr val="dk2">
                    <a:alpha val="2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Reducer</a:t>
                </a:r>
                <a:endParaRPr/>
              </a:p>
            </p:txBody>
          </p:sp>
        </p:grpSp>
        <p:cxnSp>
          <p:nvCxnSpPr>
            <p:cNvPr id="11" name="Google Shape;151;p19">
              <a:extLst>
                <a:ext uri="{FF2B5EF4-FFF2-40B4-BE49-F238E27FC236}">
                  <a16:creationId xmlns:a16="http://schemas.microsoft.com/office/drawing/2014/main" id="{15FBF2ED-9BBA-4AC2-BAAF-030500D17A05}"/>
                </a:ext>
              </a:extLst>
            </p:cNvPr>
            <p:cNvCxnSpPr>
              <a:cxnSpLocks/>
              <a:stCxn id="21" idx="3"/>
              <a:endCxn id="23" idx="1"/>
            </p:cNvCxnSpPr>
            <p:nvPr/>
          </p:nvCxnSpPr>
          <p:spPr>
            <a:xfrm>
              <a:off x="5252100" y="3217199"/>
              <a:ext cx="882901" cy="0"/>
            </a:xfrm>
            <a:prstGeom prst="straightConnector1">
              <a:avLst/>
            </a:prstGeom>
            <a:solidFill>
              <a:scrgbClr r="0" g="0" b="0">
                <a:alpha val="20000"/>
              </a:scrgbClr>
            </a:solidFill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52;p19">
              <a:extLst>
                <a:ext uri="{FF2B5EF4-FFF2-40B4-BE49-F238E27FC236}">
                  <a16:creationId xmlns:a16="http://schemas.microsoft.com/office/drawing/2014/main" id="{C7CCC454-4879-47F5-9230-70E3BBB7B099}"/>
                </a:ext>
              </a:extLst>
            </p:cNvPr>
            <p:cNvCxnSpPr>
              <a:cxnSpLocks/>
              <a:stCxn id="21" idx="3"/>
              <a:endCxn id="24" idx="1"/>
            </p:cNvCxnSpPr>
            <p:nvPr/>
          </p:nvCxnSpPr>
          <p:spPr>
            <a:xfrm>
              <a:off x="5252100" y="3217199"/>
              <a:ext cx="882901" cy="1611813"/>
            </a:xfrm>
            <a:prstGeom prst="straightConnector1">
              <a:avLst/>
            </a:prstGeom>
            <a:solidFill>
              <a:scrgbClr r="0" g="0" b="0">
                <a:alpha val="20000"/>
              </a:scrgbClr>
            </a:solidFill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53;p19">
              <a:extLst>
                <a:ext uri="{FF2B5EF4-FFF2-40B4-BE49-F238E27FC236}">
                  <a16:creationId xmlns:a16="http://schemas.microsoft.com/office/drawing/2014/main" id="{3F255349-34CC-4D66-B841-181A409D5B4C}"/>
                </a:ext>
              </a:extLst>
            </p:cNvPr>
            <p:cNvCxnSpPr>
              <a:cxnSpLocks/>
              <a:stCxn id="22" idx="3"/>
              <a:endCxn id="23" idx="1"/>
            </p:cNvCxnSpPr>
            <p:nvPr/>
          </p:nvCxnSpPr>
          <p:spPr>
            <a:xfrm flipV="1">
              <a:off x="5252100" y="3217199"/>
              <a:ext cx="882901" cy="1611813"/>
            </a:xfrm>
            <a:prstGeom prst="straightConnector1">
              <a:avLst/>
            </a:prstGeom>
            <a:solidFill>
              <a:scrgbClr r="0" g="0" b="0">
                <a:alpha val="20000"/>
              </a:scrgbClr>
            </a:solidFill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54;p19">
              <a:extLst>
                <a:ext uri="{FF2B5EF4-FFF2-40B4-BE49-F238E27FC236}">
                  <a16:creationId xmlns:a16="http://schemas.microsoft.com/office/drawing/2014/main" id="{6D3DCDAF-2AAB-4F62-B5B1-50B13D5C878D}"/>
                </a:ext>
              </a:extLst>
            </p:cNvPr>
            <p:cNvCxnSpPr>
              <a:cxnSpLocks/>
              <a:stCxn id="22" idx="3"/>
              <a:endCxn id="24" idx="1"/>
            </p:cNvCxnSpPr>
            <p:nvPr/>
          </p:nvCxnSpPr>
          <p:spPr>
            <a:xfrm>
              <a:off x="5252100" y="4829012"/>
              <a:ext cx="882901" cy="0"/>
            </a:xfrm>
            <a:prstGeom prst="straightConnector1">
              <a:avLst/>
            </a:prstGeom>
            <a:solidFill>
              <a:scrgbClr r="0" g="0" b="0">
                <a:alpha val="20000"/>
              </a:scrgbClr>
            </a:solidFill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" name="Google Shape;156;p19">
              <a:extLst>
                <a:ext uri="{FF2B5EF4-FFF2-40B4-BE49-F238E27FC236}">
                  <a16:creationId xmlns:a16="http://schemas.microsoft.com/office/drawing/2014/main" id="{CF3B5821-A3F3-45A2-A905-B7E764C91564}"/>
                </a:ext>
              </a:extLst>
            </p:cNvPr>
            <p:cNvSpPr/>
            <p:nvPr/>
          </p:nvSpPr>
          <p:spPr>
            <a:xfrm>
              <a:off x="7698002" y="3343005"/>
              <a:ext cx="1360200" cy="1360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>
                  <a:alpha val="2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Output</a:t>
              </a:r>
              <a:endParaRPr/>
            </a:p>
          </p:txBody>
        </p:sp>
        <p:cxnSp>
          <p:nvCxnSpPr>
            <p:cNvPr id="16" name="Google Shape;158;p19">
              <a:extLst>
                <a:ext uri="{FF2B5EF4-FFF2-40B4-BE49-F238E27FC236}">
                  <a16:creationId xmlns:a16="http://schemas.microsoft.com/office/drawing/2014/main" id="{0CD7BC99-5EED-4E89-81FE-855FE2C33C1B}"/>
                </a:ext>
              </a:extLst>
            </p:cNvPr>
            <p:cNvCxnSpPr>
              <a:stCxn id="23" idx="3"/>
              <a:endCxn id="15" idx="1"/>
            </p:cNvCxnSpPr>
            <p:nvPr/>
          </p:nvCxnSpPr>
          <p:spPr>
            <a:xfrm>
              <a:off x="7495201" y="3217199"/>
              <a:ext cx="202801" cy="805906"/>
            </a:xfrm>
            <a:prstGeom prst="straightConnector1">
              <a:avLst/>
            </a:prstGeom>
            <a:solidFill>
              <a:scrgbClr r="0" g="0" b="0">
                <a:alpha val="20000"/>
              </a:scrgbClr>
            </a:solidFill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59;p19">
              <a:extLst>
                <a:ext uri="{FF2B5EF4-FFF2-40B4-BE49-F238E27FC236}">
                  <a16:creationId xmlns:a16="http://schemas.microsoft.com/office/drawing/2014/main" id="{9EC93E2F-07D0-4139-BA2A-1FC677EE592D}"/>
                </a:ext>
              </a:extLst>
            </p:cNvPr>
            <p:cNvCxnSpPr>
              <a:cxnSpLocks/>
              <a:stCxn id="24" idx="3"/>
              <a:endCxn id="15" idx="1"/>
            </p:cNvCxnSpPr>
            <p:nvPr/>
          </p:nvCxnSpPr>
          <p:spPr>
            <a:xfrm flipV="1">
              <a:off x="7495201" y="4023105"/>
              <a:ext cx="202801" cy="805907"/>
            </a:xfrm>
            <a:prstGeom prst="straightConnector1">
              <a:avLst/>
            </a:prstGeom>
            <a:solidFill>
              <a:scrgbClr r="0" g="0" b="0">
                <a:alpha val="20000"/>
              </a:scrgbClr>
            </a:solidFill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8" name="Google Shape;143;p19">
              <a:extLst>
                <a:ext uri="{FF2B5EF4-FFF2-40B4-BE49-F238E27FC236}">
                  <a16:creationId xmlns:a16="http://schemas.microsoft.com/office/drawing/2014/main" id="{3A307964-4124-46D9-A02B-51E0141E8265}"/>
                </a:ext>
              </a:extLst>
            </p:cNvPr>
            <p:cNvGrpSpPr/>
            <p:nvPr/>
          </p:nvGrpSpPr>
          <p:grpSpPr>
            <a:xfrm>
              <a:off x="3891900" y="2537099"/>
              <a:ext cx="1360200" cy="2972013"/>
              <a:chOff x="853025" y="1893075"/>
              <a:chExt cx="1360200" cy="2972013"/>
            </a:xfrm>
            <a:solidFill>
              <a:srgbClr val="FF62C6"/>
            </a:solidFill>
          </p:grpSpPr>
          <p:sp>
            <p:nvSpPr>
              <p:cNvPr id="21" name="Google Shape;144;p19">
                <a:extLst>
                  <a:ext uri="{FF2B5EF4-FFF2-40B4-BE49-F238E27FC236}">
                    <a16:creationId xmlns:a16="http://schemas.microsoft.com/office/drawing/2014/main" id="{86CBA0FD-10A8-46BE-98AE-993FFBD38DC6}"/>
                  </a:ext>
                </a:extLst>
              </p:cNvPr>
              <p:cNvSpPr/>
              <p:nvPr/>
            </p:nvSpPr>
            <p:spPr>
              <a:xfrm>
                <a:off x="853025" y="1893075"/>
                <a:ext cx="1360200" cy="1360200"/>
              </a:xfrm>
              <a:prstGeom prst="rect">
                <a:avLst/>
              </a:prstGeom>
              <a:solidFill>
                <a:srgbClr val="FF62C6"/>
              </a:solidFill>
              <a:ln w="9525" cap="flat" cmpd="sng">
                <a:solidFill>
                  <a:schemeClr val="dk2">
                    <a:alpha val="2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dirty="0"/>
                  <a:t>Part</a:t>
                </a:r>
                <a:r>
                  <a:rPr lang="en-US" dirty="0" err="1"/>
                  <a:t>itioner</a:t>
                </a:r>
                <a:endParaRPr dirty="0"/>
              </a:p>
            </p:txBody>
          </p:sp>
          <p:sp>
            <p:nvSpPr>
              <p:cNvPr id="22" name="Google Shape;145;p19">
                <a:extLst>
                  <a:ext uri="{FF2B5EF4-FFF2-40B4-BE49-F238E27FC236}">
                    <a16:creationId xmlns:a16="http://schemas.microsoft.com/office/drawing/2014/main" id="{230F16E0-7684-4548-914E-0A74782B2115}"/>
                  </a:ext>
                </a:extLst>
              </p:cNvPr>
              <p:cNvSpPr/>
              <p:nvPr/>
            </p:nvSpPr>
            <p:spPr>
              <a:xfrm>
                <a:off x="853025" y="3504888"/>
                <a:ext cx="1360200" cy="1360200"/>
              </a:xfrm>
              <a:prstGeom prst="rect">
                <a:avLst/>
              </a:prstGeom>
              <a:solidFill>
                <a:srgbClr val="FF62C6"/>
              </a:solidFill>
              <a:ln w="9525" cap="flat" cmpd="sng">
                <a:solidFill>
                  <a:schemeClr val="dk2">
                    <a:alpha val="2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dirty="0"/>
                  <a:t>Partitioner</a:t>
                </a:r>
                <a:endParaRPr dirty="0"/>
              </a:p>
            </p:txBody>
          </p:sp>
        </p:grpSp>
        <p:cxnSp>
          <p:nvCxnSpPr>
            <p:cNvPr id="19" name="Google Shape;146;p19">
              <a:extLst>
                <a:ext uri="{FF2B5EF4-FFF2-40B4-BE49-F238E27FC236}">
                  <a16:creationId xmlns:a16="http://schemas.microsoft.com/office/drawing/2014/main" id="{763EB35B-6B0C-42CB-A8C3-A9742E0B3E06}"/>
                </a:ext>
              </a:extLst>
            </p:cNvPr>
            <p:cNvCxnSpPr>
              <a:cxnSpLocks/>
              <a:stCxn id="21" idx="1"/>
              <a:endCxn id="25" idx="3"/>
            </p:cNvCxnSpPr>
            <p:nvPr/>
          </p:nvCxnSpPr>
          <p:spPr>
            <a:xfrm flipH="1">
              <a:off x="3187684" y="3217199"/>
              <a:ext cx="704216" cy="0"/>
            </a:xfrm>
            <a:prstGeom prst="straightConnector1">
              <a:avLst/>
            </a:prstGeom>
            <a:solidFill>
              <a:scrgbClr r="0" g="0" b="0">
                <a:alpha val="20000"/>
              </a:scrgbClr>
            </a:solidFill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146;p19">
              <a:extLst>
                <a:ext uri="{FF2B5EF4-FFF2-40B4-BE49-F238E27FC236}">
                  <a16:creationId xmlns:a16="http://schemas.microsoft.com/office/drawing/2014/main" id="{F1910F58-49B9-4BE5-9E16-A0F8B74EEDFC}"/>
                </a:ext>
              </a:extLst>
            </p:cNvPr>
            <p:cNvCxnSpPr>
              <a:cxnSpLocks/>
              <a:stCxn id="22" idx="1"/>
              <a:endCxn id="26" idx="3"/>
            </p:cNvCxnSpPr>
            <p:nvPr/>
          </p:nvCxnSpPr>
          <p:spPr>
            <a:xfrm flipH="1">
              <a:off x="3187684" y="4829012"/>
              <a:ext cx="704216" cy="0"/>
            </a:xfrm>
            <a:prstGeom prst="straightConnector1">
              <a:avLst/>
            </a:prstGeom>
            <a:solidFill>
              <a:scrgbClr r="0" g="0" b="0">
                <a:alpha val="20000"/>
              </a:scrgbClr>
            </a:solidFill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D777B610-2A0C-4E5D-8D32-C81FADB13DC8}"/>
              </a:ext>
            </a:extLst>
          </p:cNvPr>
          <p:cNvSpPr/>
          <p:nvPr/>
        </p:nvSpPr>
        <p:spPr>
          <a:xfrm>
            <a:off x="646591" y="1691205"/>
            <a:ext cx="274709" cy="2683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4441B03-FF4D-40D9-AD86-760E8CCB8DD7}"/>
              </a:ext>
            </a:extLst>
          </p:cNvPr>
          <p:cNvSpPr/>
          <p:nvPr/>
        </p:nvSpPr>
        <p:spPr>
          <a:xfrm>
            <a:off x="1642989" y="3288195"/>
            <a:ext cx="274709" cy="2816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86DB500-645C-4AE3-B310-82CE48DE9C3C}"/>
              </a:ext>
            </a:extLst>
          </p:cNvPr>
          <p:cNvSpPr/>
          <p:nvPr/>
        </p:nvSpPr>
        <p:spPr>
          <a:xfrm>
            <a:off x="3511568" y="3294822"/>
            <a:ext cx="274709" cy="2683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EA16540-A522-48B9-9D3E-79B4CAD7AE41}"/>
              </a:ext>
            </a:extLst>
          </p:cNvPr>
          <p:cNvSpPr/>
          <p:nvPr/>
        </p:nvSpPr>
        <p:spPr>
          <a:xfrm>
            <a:off x="646589" y="1996389"/>
            <a:ext cx="274709" cy="2683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52F0631-CDBE-45F5-99AB-97C99EA78021}"/>
              </a:ext>
            </a:extLst>
          </p:cNvPr>
          <p:cNvSpPr/>
          <p:nvPr/>
        </p:nvSpPr>
        <p:spPr>
          <a:xfrm>
            <a:off x="646590" y="2301573"/>
            <a:ext cx="274709" cy="2683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0825937-14DE-48BF-89A0-8DA68D3E9EEA}"/>
              </a:ext>
            </a:extLst>
          </p:cNvPr>
          <p:cNvSpPr/>
          <p:nvPr/>
        </p:nvSpPr>
        <p:spPr>
          <a:xfrm>
            <a:off x="646589" y="2606757"/>
            <a:ext cx="274709" cy="2683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7E7E55B-336F-4248-AB2D-C8AD073DC3EE}"/>
              </a:ext>
            </a:extLst>
          </p:cNvPr>
          <p:cNvSpPr/>
          <p:nvPr/>
        </p:nvSpPr>
        <p:spPr>
          <a:xfrm>
            <a:off x="5517502" y="3279913"/>
            <a:ext cx="274709" cy="2981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D3388F5-66FE-4FB7-AA33-F7497597DEA8}"/>
              </a:ext>
            </a:extLst>
          </p:cNvPr>
          <p:cNvSpPr/>
          <p:nvPr/>
        </p:nvSpPr>
        <p:spPr>
          <a:xfrm>
            <a:off x="7386081" y="3294822"/>
            <a:ext cx="274709" cy="2683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2226002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1CA38-96BA-4103-B15A-2282B8431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GoMR</a:t>
            </a:r>
            <a:r>
              <a:rPr lang="en-US" dirty="0"/>
              <a:t> - Wiring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110158-9D37-4BA0-9DB5-F8CE270BD1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dirty="0" err="1">
                <a:solidFill>
                  <a:srgbClr val="9CDCFE"/>
                </a:solidFill>
                <a:latin typeface="Consolas" panose="020B0609020204030204" pitchFamily="49" charset="0"/>
              </a:rPr>
              <a:t>inChansMap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= </a:t>
            </a:r>
            <a:r>
              <a:rPr lang="en-US" dirty="0">
                <a:solidFill>
                  <a:srgbClr val="DCDCAA"/>
                </a:solidFill>
                <a:latin typeface="Consolas" panose="020B0609020204030204" pitchFamily="49" charset="0"/>
              </a:rPr>
              <a:t>make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([]</a:t>
            </a:r>
            <a:r>
              <a:rPr lang="en-US" dirty="0" err="1">
                <a:solidFill>
                  <a:srgbClr val="569CD6"/>
                </a:solidFill>
                <a:latin typeface="Consolas" panose="020B0609020204030204" pitchFamily="49" charset="0"/>
              </a:rPr>
              <a:t>chan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569CD6"/>
                </a:solidFill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{}, </a:t>
            </a:r>
            <a:r>
              <a:rPr lang="en-US" dirty="0" err="1">
                <a:solidFill>
                  <a:srgbClr val="D4D4D4"/>
                </a:solidFill>
                <a:latin typeface="Consolas" panose="020B0609020204030204" pitchFamily="49" charset="0"/>
              </a:rPr>
              <a:t>numMappers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pPr marL="114300" indent="0">
              <a:buNone/>
            </a:pP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    </a:t>
            </a:r>
            <a:r>
              <a:rPr lang="en-US" dirty="0" err="1">
                <a:solidFill>
                  <a:srgbClr val="9CDCFE">
                    <a:alpha val="20000"/>
                  </a:srgbClr>
                </a:solidFill>
                <a:latin typeface="Consolas" panose="020B0609020204030204" pitchFamily="49" charset="0"/>
              </a:rPr>
              <a:t>inChansPartition</a:t>
            </a: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 := </a:t>
            </a:r>
            <a:r>
              <a:rPr lang="en-US" dirty="0">
                <a:solidFill>
                  <a:srgbClr val="DCDCAA">
                    <a:alpha val="20000"/>
                  </a:srgbClr>
                </a:solidFill>
                <a:latin typeface="Consolas" panose="020B0609020204030204" pitchFamily="49" charset="0"/>
              </a:rPr>
              <a:t>make</a:t>
            </a: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([]</a:t>
            </a:r>
            <a:r>
              <a:rPr lang="en-US" dirty="0" err="1">
                <a:solidFill>
                  <a:srgbClr val="569CD6">
                    <a:alpha val="20000"/>
                  </a:srgbClr>
                </a:solidFill>
                <a:latin typeface="Consolas" panose="020B0609020204030204" pitchFamily="49" charset="0"/>
              </a:rPr>
              <a:t>chan</a:t>
            </a: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569CD6">
                    <a:alpha val="20000"/>
                  </a:srgbClr>
                </a:solidFill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{}, </a:t>
            </a:r>
            <a:r>
              <a:rPr lang="en-US" dirty="0" err="1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numMappers</a:t>
            </a: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)</a:t>
            </a:r>
          </a:p>
          <a:p>
            <a:pPr marL="114300" indent="0">
              <a:buNone/>
            </a:pP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    </a:t>
            </a:r>
            <a:r>
              <a:rPr lang="en-US" dirty="0" err="1">
                <a:solidFill>
                  <a:srgbClr val="9CDCFE">
                    <a:alpha val="20000"/>
                  </a:srgbClr>
                </a:solidFill>
                <a:latin typeface="Consolas" panose="020B0609020204030204" pitchFamily="49" charset="0"/>
              </a:rPr>
              <a:t>inChansReduce</a:t>
            </a: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 := </a:t>
            </a:r>
            <a:r>
              <a:rPr lang="en-US" dirty="0">
                <a:solidFill>
                  <a:srgbClr val="DCDCAA">
                    <a:alpha val="20000"/>
                  </a:srgbClr>
                </a:solidFill>
                <a:latin typeface="Consolas" panose="020B0609020204030204" pitchFamily="49" charset="0"/>
              </a:rPr>
              <a:t>make</a:t>
            </a: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([]</a:t>
            </a:r>
            <a:r>
              <a:rPr lang="en-US" dirty="0" err="1">
                <a:solidFill>
                  <a:srgbClr val="569CD6">
                    <a:alpha val="20000"/>
                  </a:srgbClr>
                </a:solidFill>
                <a:latin typeface="Consolas" panose="020B0609020204030204" pitchFamily="49" charset="0"/>
              </a:rPr>
              <a:t>chan</a:t>
            </a: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569CD6">
                    <a:alpha val="20000"/>
                  </a:srgbClr>
                </a:solidFill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{}, </a:t>
            </a:r>
            <a:r>
              <a:rPr lang="en-US" dirty="0" err="1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numReducers</a:t>
            </a: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)</a:t>
            </a:r>
          </a:p>
          <a:p>
            <a:pPr marL="114300" indent="0">
              <a:buNone/>
            </a:pP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    </a:t>
            </a:r>
            <a:r>
              <a:rPr lang="en-US" dirty="0" err="1">
                <a:solidFill>
                  <a:srgbClr val="9CDCFE">
                    <a:alpha val="20000"/>
                  </a:srgbClr>
                </a:solidFill>
                <a:latin typeface="Consolas" panose="020B0609020204030204" pitchFamily="49" charset="0"/>
              </a:rPr>
              <a:t>outChanReduce</a:t>
            </a: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 = </a:t>
            </a:r>
            <a:r>
              <a:rPr lang="en-US" dirty="0">
                <a:solidFill>
                  <a:srgbClr val="DCDCAA">
                    <a:alpha val="20000"/>
                  </a:srgbClr>
                </a:solidFill>
                <a:latin typeface="Consolas" panose="020B0609020204030204" pitchFamily="49" charset="0"/>
              </a:rPr>
              <a:t>make</a:t>
            </a: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569CD6">
                    <a:alpha val="20000"/>
                  </a:srgbClr>
                </a:solidFill>
                <a:latin typeface="Consolas" panose="020B0609020204030204" pitchFamily="49" charset="0"/>
              </a:rPr>
              <a:t>chan</a:t>
            </a: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569CD6">
                    <a:alpha val="20000"/>
                  </a:srgbClr>
                </a:solidFill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{}, CHANBUF)</a:t>
            </a:r>
          </a:p>
          <a:p>
            <a:pPr marL="114300" indent="0">
              <a:buNone/>
            </a:pPr>
            <a:b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0B6CF9-998A-43C0-9419-345A8BD9A5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A8399A3-D19D-4F51-9DF1-7114AB33E9DC}"/>
              </a:ext>
            </a:extLst>
          </p:cNvPr>
          <p:cNvGrpSpPr/>
          <p:nvPr/>
        </p:nvGrpSpPr>
        <p:grpSpPr>
          <a:xfrm>
            <a:off x="311700" y="3670305"/>
            <a:ext cx="8520600" cy="2421528"/>
            <a:chOff x="35584" y="2537099"/>
            <a:chExt cx="9022618" cy="2972013"/>
          </a:xfrm>
        </p:grpSpPr>
        <p:sp>
          <p:nvSpPr>
            <p:cNvPr id="6" name="Google Shape;142;p19">
              <a:extLst>
                <a:ext uri="{FF2B5EF4-FFF2-40B4-BE49-F238E27FC236}">
                  <a16:creationId xmlns:a16="http://schemas.microsoft.com/office/drawing/2014/main" id="{3E90E92A-BE0A-4E32-A7BD-F43CC9445BCD}"/>
                </a:ext>
              </a:extLst>
            </p:cNvPr>
            <p:cNvSpPr/>
            <p:nvPr/>
          </p:nvSpPr>
          <p:spPr>
            <a:xfrm>
              <a:off x="35584" y="3343005"/>
              <a:ext cx="1360200" cy="1360200"/>
            </a:xfrm>
            <a:prstGeom prst="rect">
              <a:avLst/>
            </a:prstGeom>
            <a:solidFill>
              <a:schemeClr val="lt2">
                <a:alpha val="20000"/>
              </a:schemeClr>
            </a:solidFill>
            <a:ln w="9525" cap="flat" cmpd="sng">
              <a:solidFill>
                <a:schemeClr val="dk2">
                  <a:alpha val="2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>
                      <a:alpha val="92000"/>
                    </a:srgbClr>
                  </a:solidFill>
                </a:rPr>
                <a:t>Input</a:t>
              </a:r>
              <a:endParaRPr>
                <a:solidFill>
                  <a:srgbClr val="000000">
                    <a:alpha val="92000"/>
                  </a:srgbClr>
                </a:solidFill>
              </a:endParaRPr>
            </a:p>
          </p:txBody>
        </p:sp>
        <p:grpSp>
          <p:nvGrpSpPr>
            <p:cNvPr id="7" name="Google Shape;143;p19">
              <a:extLst>
                <a:ext uri="{FF2B5EF4-FFF2-40B4-BE49-F238E27FC236}">
                  <a16:creationId xmlns:a16="http://schemas.microsoft.com/office/drawing/2014/main" id="{E252DCA6-A377-4E17-951B-7ECA458236F4}"/>
                </a:ext>
              </a:extLst>
            </p:cNvPr>
            <p:cNvGrpSpPr/>
            <p:nvPr/>
          </p:nvGrpSpPr>
          <p:grpSpPr>
            <a:xfrm>
              <a:off x="1827484" y="2537099"/>
              <a:ext cx="1360200" cy="2972013"/>
              <a:chOff x="853025" y="1893075"/>
              <a:chExt cx="1360200" cy="2972013"/>
            </a:xfrm>
          </p:grpSpPr>
          <p:sp>
            <p:nvSpPr>
              <p:cNvPr id="25" name="Google Shape;144;p19">
                <a:extLst>
                  <a:ext uri="{FF2B5EF4-FFF2-40B4-BE49-F238E27FC236}">
                    <a16:creationId xmlns:a16="http://schemas.microsoft.com/office/drawing/2014/main" id="{A0E3D13D-5A7D-416F-B82F-9F1BBF106785}"/>
                  </a:ext>
                </a:extLst>
              </p:cNvPr>
              <p:cNvSpPr/>
              <p:nvPr/>
            </p:nvSpPr>
            <p:spPr>
              <a:xfrm>
                <a:off x="853025" y="1893075"/>
                <a:ext cx="1360200" cy="1360200"/>
              </a:xfrm>
              <a:prstGeom prst="rect">
                <a:avLst/>
              </a:prstGeom>
              <a:solidFill>
                <a:schemeClr val="accent4">
                  <a:alpha val="20000"/>
                </a:schemeClr>
              </a:solidFill>
              <a:ln w="9525" cap="flat" cmpd="sng">
                <a:solidFill>
                  <a:schemeClr val="dk2">
                    <a:alpha val="2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dirty="0">
                    <a:solidFill>
                      <a:srgbClr val="000000">
                        <a:alpha val="92000"/>
                      </a:srgbClr>
                    </a:solidFill>
                  </a:rPr>
                  <a:t>Mapper</a:t>
                </a:r>
                <a:endParaRPr dirty="0">
                  <a:solidFill>
                    <a:srgbClr val="000000">
                      <a:alpha val="92000"/>
                    </a:srgbClr>
                  </a:solidFill>
                </a:endParaRPr>
              </a:p>
            </p:txBody>
          </p:sp>
          <p:sp>
            <p:nvSpPr>
              <p:cNvPr id="26" name="Google Shape;145;p19">
                <a:extLst>
                  <a:ext uri="{FF2B5EF4-FFF2-40B4-BE49-F238E27FC236}">
                    <a16:creationId xmlns:a16="http://schemas.microsoft.com/office/drawing/2014/main" id="{B162CDB6-DC31-4ABA-B43B-65D0BD9C74CE}"/>
                  </a:ext>
                </a:extLst>
              </p:cNvPr>
              <p:cNvSpPr/>
              <p:nvPr/>
            </p:nvSpPr>
            <p:spPr>
              <a:xfrm>
                <a:off x="853025" y="3504888"/>
                <a:ext cx="1360200" cy="1360200"/>
              </a:xfrm>
              <a:prstGeom prst="rect">
                <a:avLst/>
              </a:prstGeom>
              <a:solidFill>
                <a:schemeClr val="accent4">
                  <a:alpha val="20000"/>
                </a:schemeClr>
              </a:solidFill>
              <a:ln w="9525" cap="flat" cmpd="sng">
                <a:solidFill>
                  <a:schemeClr val="dk2">
                    <a:alpha val="2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000000">
                        <a:alpha val="92000"/>
                      </a:srgbClr>
                    </a:solidFill>
                  </a:rPr>
                  <a:t>Mapper</a:t>
                </a:r>
                <a:endParaRPr>
                  <a:solidFill>
                    <a:srgbClr val="000000">
                      <a:alpha val="92000"/>
                    </a:srgbClr>
                  </a:solidFill>
                </a:endParaRPr>
              </a:p>
            </p:txBody>
          </p:sp>
        </p:grpSp>
        <p:cxnSp>
          <p:nvCxnSpPr>
            <p:cNvPr id="8" name="Google Shape;146;p19">
              <a:extLst>
                <a:ext uri="{FF2B5EF4-FFF2-40B4-BE49-F238E27FC236}">
                  <a16:creationId xmlns:a16="http://schemas.microsoft.com/office/drawing/2014/main" id="{5801E09A-F399-4E5B-A747-D9C2BE557F9B}"/>
                </a:ext>
              </a:extLst>
            </p:cNvPr>
            <p:cNvCxnSpPr>
              <a:cxnSpLocks/>
              <a:stCxn id="6" idx="3"/>
              <a:endCxn id="25" idx="1"/>
            </p:cNvCxnSpPr>
            <p:nvPr/>
          </p:nvCxnSpPr>
          <p:spPr>
            <a:xfrm flipV="1">
              <a:off x="1395784" y="3217199"/>
              <a:ext cx="431700" cy="805906"/>
            </a:xfrm>
            <a:prstGeom prst="straightConnector1">
              <a:avLst/>
            </a:prstGeom>
            <a:noFill/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" name="Google Shape;147;p19">
              <a:extLst>
                <a:ext uri="{FF2B5EF4-FFF2-40B4-BE49-F238E27FC236}">
                  <a16:creationId xmlns:a16="http://schemas.microsoft.com/office/drawing/2014/main" id="{D8042397-969D-432F-BC14-B05F6B6661CC}"/>
                </a:ext>
              </a:extLst>
            </p:cNvPr>
            <p:cNvCxnSpPr>
              <a:stCxn id="6" idx="3"/>
              <a:endCxn id="26" idx="1"/>
            </p:cNvCxnSpPr>
            <p:nvPr/>
          </p:nvCxnSpPr>
          <p:spPr>
            <a:xfrm>
              <a:off x="1395784" y="4023105"/>
              <a:ext cx="431700" cy="805907"/>
            </a:xfrm>
            <a:prstGeom prst="straightConnector1">
              <a:avLst/>
            </a:prstGeom>
            <a:noFill/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" name="Google Shape;148;p19">
              <a:extLst>
                <a:ext uri="{FF2B5EF4-FFF2-40B4-BE49-F238E27FC236}">
                  <a16:creationId xmlns:a16="http://schemas.microsoft.com/office/drawing/2014/main" id="{50626BFA-53F8-4C02-B466-F1F9FD261940}"/>
                </a:ext>
              </a:extLst>
            </p:cNvPr>
            <p:cNvGrpSpPr/>
            <p:nvPr/>
          </p:nvGrpSpPr>
          <p:grpSpPr>
            <a:xfrm>
              <a:off x="6135001" y="2537099"/>
              <a:ext cx="1360200" cy="2972013"/>
              <a:chOff x="853025" y="1893075"/>
              <a:chExt cx="1360200" cy="2972013"/>
            </a:xfrm>
          </p:grpSpPr>
          <p:sp>
            <p:nvSpPr>
              <p:cNvPr id="23" name="Google Shape;149;p19">
                <a:extLst>
                  <a:ext uri="{FF2B5EF4-FFF2-40B4-BE49-F238E27FC236}">
                    <a16:creationId xmlns:a16="http://schemas.microsoft.com/office/drawing/2014/main" id="{EDE8B0CA-9479-4D5D-8651-827AB94F6820}"/>
                  </a:ext>
                </a:extLst>
              </p:cNvPr>
              <p:cNvSpPr/>
              <p:nvPr/>
            </p:nvSpPr>
            <p:spPr>
              <a:xfrm>
                <a:off x="853025" y="1893075"/>
                <a:ext cx="1360200" cy="1360200"/>
              </a:xfrm>
              <a:prstGeom prst="rect">
                <a:avLst/>
              </a:prstGeom>
              <a:solidFill>
                <a:schemeClr val="accent5">
                  <a:alpha val="20000"/>
                </a:schemeClr>
              </a:solidFill>
              <a:ln w="9525" cap="flat" cmpd="sng">
                <a:solidFill>
                  <a:schemeClr val="dk2">
                    <a:alpha val="2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000000">
                        <a:alpha val="92000"/>
                      </a:srgbClr>
                    </a:solidFill>
                  </a:rPr>
                  <a:t>Reducer</a:t>
                </a:r>
                <a:endParaRPr>
                  <a:solidFill>
                    <a:srgbClr val="000000">
                      <a:alpha val="92000"/>
                    </a:srgbClr>
                  </a:solidFill>
                </a:endParaRPr>
              </a:p>
            </p:txBody>
          </p:sp>
          <p:sp>
            <p:nvSpPr>
              <p:cNvPr id="24" name="Google Shape;150;p19">
                <a:extLst>
                  <a:ext uri="{FF2B5EF4-FFF2-40B4-BE49-F238E27FC236}">
                    <a16:creationId xmlns:a16="http://schemas.microsoft.com/office/drawing/2014/main" id="{DF9BE372-4B91-419B-9883-9BA7604874F2}"/>
                  </a:ext>
                </a:extLst>
              </p:cNvPr>
              <p:cNvSpPr/>
              <p:nvPr/>
            </p:nvSpPr>
            <p:spPr>
              <a:xfrm>
                <a:off x="853025" y="3504888"/>
                <a:ext cx="1360200" cy="1360200"/>
              </a:xfrm>
              <a:prstGeom prst="rect">
                <a:avLst/>
              </a:prstGeom>
              <a:solidFill>
                <a:schemeClr val="accent5">
                  <a:alpha val="20000"/>
                </a:schemeClr>
              </a:solidFill>
              <a:ln w="9525" cap="flat" cmpd="sng">
                <a:solidFill>
                  <a:schemeClr val="dk2">
                    <a:alpha val="2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000000">
                        <a:alpha val="92000"/>
                      </a:srgbClr>
                    </a:solidFill>
                  </a:rPr>
                  <a:t>Reducer</a:t>
                </a:r>
                <a:endParaRPr>
                  <a:solidFill>
                    <a:srgbClr val="000000">
                      <a:alpha val="92000"/>
                    </a:srgbClr>
                  </a:solidFill>
                </a:endParaRPr>
              </a:p>
            </p:txBody>
          </p:sp>
        </p:grpSp>
        <p:cxnSp>
          <p:nvCxnSpPr>
            <p:cNvPr id="11" name="Google Shape;151;p19">
              <a:extLst>
                <a:ext uri="{FF2B5EF4-FFF2-40B4-BE49-F238E27FC236}">
                  <a16:creationId xmlns:a16="http://schemas.microsoft.com/office/drawing/2014/main" id="{15FBF2ED-9BBA-4AC2-BAAF-030500D17A05}"/>
                </a:ext>
              </a:extLst>
            </p:cNvPr>
            <p:cNvCxnSpPr>
              <a:cxnSpLocks/>
              <a:stCxn id="21" idx="3"/>
              <a:endCxn id="23" idx="1"/>
            </p:cNvCxnSpPr>
            <p:nvPr/>
          </p:nvCxnSpPr>
          <p:spPr>
            <a:xfrm>
              <a:off x="5252100" y="3217199"/>
              <a:ext cx="882901" cy="0"/>
            </a:xfrm>
            <a:prstGeom prst="straightConnector1">
              <a:avLst/>
            </a:prstGeom>
            <a:solidFill>
              <a:scrgbClr r="0" g="0" b="0">
                <a:alpha val="20000"/>
              </a:scrgbClr>
            </a:solidFill>
            <a:ln w="76200" cap="flat" cmpd="sng">
              <a:solidFill>
                <a:schemeClr val="dk2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52;p19">
              <a:extLst>
                <a:ext uri="{FF2B5EF4-FFF2-40B4-BE49-F238E27FC236}">
                  <a16:creationId xmlns:a16="http://schemas.microsoft.com/office/drawing/2014/main" id="{C7CCC454-4879-47F5-9230-70E3BBB7B099}"/>
                </a:ext>
              </a:extLst>
            </p:cNvPr>
            <p:cNvCxnSpPr>
              <a:cxnSpLocks/>
              <a:stCxn id="21" idx="3"/>
              <a:endCxn id="24" idx="1"/>
            </p:cNvCxnSpPr>
            <p:nvPr/>
          </p:nvCxnSpPr>
          <p:spPr>
            <a:xfrm>
              <a:off x="5252100" y="3217199"/>
              <a:ext cx="882901" cy="1611813"/>
            </a:xfrm>
            <a:prstGeom prst="straightConnector1">
              <a:avLst/>
            </a:prstGeom>
            <a:solidFill>
              <a:scrgbClr r="0" g="0" b="0">
                <a:alpha val="20000"/>
              </a:scrgbClr>
            </a:solidFill>
            <a:ln w="76200" cap="flat" cmpd="sng">
              <a:solidFill>
                <a:schemeClr val="dk2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53;p19">
              <a:extLst>
                <a:ext uri="{FF2B5EF4-FFF2-40B4-BE49-F238E27FC236}">
                  <a16:creationId xmlns:a16="http://schemas.microsoft.com/office/drawing/2014/main" id="{3F255349-34CC-4D66-B841-181A409D5B4C}"/>
                </a:ext>
              </a:extLst>
            </p:cNvPr>
            <p:cNvCxnSpPr>
              <a:cxnSpLocks/>
              <a:stCxn id="22" idx="3"/>
              <a:endCxn id="23" idx="1"/>
            </p:cNvCxnSpPr>
            <p:nvPr/>
          </p:nvCxnSpPr>
          <p:spPr>
            <a:xfrm flipV="1">
              <a:off x="5252100" y="3217199"/>
              <a:ext cx="882901" cy="1611813"/>
            </a:xfrm>
            <a:prstGeom prst="straightConnector1">
              <a:avLst/>
            </a:prstGeom>
            <a:solidFill>
              <a:scrgbClr r="0" g="0" b="0">
                <a:alpha val="20000"/>
              </a:scrgbClr>
            </a:solidFill>
            <a:ln w="76200" cap="flat" cmpd="sng">
              <a:solidFill>
                <a:schemeClr val="dk2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54;p19">
              <a:extLst>
                <a:ext uri="{FF2B5EF4-FFF2-40B4-BE49-F238E27FC236}">
                  <a16:creationId xmlns:a16="http://schemas.microsoft.com/office/drawing/2014/main" id="{6D3DCDAF-2AAB-4F62-B5B1-50B13D5C878D}"/>
                </a:ext>
              </a:extLst>
            </p:cNvPr>
            <p:cNvCxnSpPr>
              <a:cxnSpLocks/>
              <a:stCxn id="22" idx="3"/>
              <a:endCxn id="24" idx="1"/>
            </p:cNvCxnSpPr>
            <p:nvPr/>
          </p:nvCxnSpPr>
          <p:spPr>
            <a:xfrm>
              <a:off x="5252100" y="4829012"/>
              <a:ext cx="882901" cy="0"/>
            </a:xfrm>
            <a:prstGeom prst="straightConnector1">
              <a:avLst/>
            </a:prstGeom>
            <a:solidFill>
              <a:scrgbClr r="0" g="0" b="0">
                <a:alpha val="20000"/>
              </a:scrgbClr>
            </a:solidFill>
            <a:ln w="76200" cap="flat" cmpd="sng">
              <a:solidFill>
                <a:schemeClr val="dk2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" name="Google Shape;156;p19">
              <a:extLst>
                <a:ext uri="{FF2B5EF4-FFF2-40B4-BE49-F238E27FC236}">
                  <a16:creationId xmlns:a16="http://schemas.microsoft.com/office/drawing/2014/main" id="{CF3B5821-A3F3-45A2-A905-B7E764C91564}"/>
                </a:ext>
              </a:extLst>
            </p:cNvPr>
            <p:cNvSpPr/>
            <p:nvPr/>
          </p:nvSpPr>
          <p:spPr>
            <a:xfrm>
              <a:off x="7698002" y="3343005"/>
              <a:ext cx="1360200" cy="1360200"/>
            </a:xfrm>
            <a:prstGeom prst="rect">
              <a:avLst/>
            </a:prstGeom>
            <a:solidFill>
              <a:schemeClr val="lt2">
                <a:alpha val="20000"/>
              </a:schemeClr>
            </a:solidFill>
            <a:ln w="9525" cap="flat" cmpd="sng">
              <a:solidFill>
                <a:schemeClr val="dk2">
                  <a:alpha val="2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>
                      <a:alpha val="92000"/>
                    </a:srgbClr>
                  </a:solidFill>
                </a:rPr>
                <a:t>Output</a:t>
              </a:r>
              <a:endParaRPr>
                <a:solidFill>
                  <a:srgbClr val="000000">
                    <a:alpha val="92000"/>
                  </a:srgbClr>
                </a:solidFill>
              </a:endParaRPr>
            </a:p>
          </p:txBody>
        </p:sp>
        <p:cxnSp>
          <p:nvCxnSpPr>
            <p:cNvPr id="16" name="Google Shape;158;p19">
              <a:extLst>
                <a:ext uri="{FF2B5EF4-FFF2-40B4-BE49-F238E27FC236}">
                  <a16:creationId xmlns:a16="http://schemas.microsoft.com/office/drawing/2014/main" id="{0CD7BC99-5EED-4E89-81FE-855FE2C33C1B}"/>
                </a:ext>
              </a:extLst>
            </p:cNvPr>
            <p:cNvCxnSpPr>
              <a:stCxn id="23" idx="3"/>
              <a:endCxn id="15" idx="1"/>
            </p:cNvCxnSpPr>
            <p:nvPr/>
          </p:nvCxnSpPr>
          <p:spPr>
            <a:xfrm>
              <a:off x="7495201" y="3217199"/>
              <a:ext cx="202801" cy="805906"/>
            </a:xfrm>
            <a:prstGeom prst="straightConnector1">
              <a:avLst/>
            </a:prstGeom>
            <a:solidFill>
              <a:scrgbClr r="0" g="0" b="0">
                <a:alpha val="20000"/>
              </a:scrgbClr>
            </a:solidFill>
            <a:ln w="76200" cap="flat" cmpd="sng">
              <a:solidFill>
                <a:schemeClr val="dk2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59;p19">
              <a:extLst>
                <a:ext uri="{FF2B5EF4-FFF2-40B4-BE49-F238E27FC236}">
                  <a16:creationId xmlns:a16="http://schemas.microsoft.com/office/drawing/2014/main" id="{9EC93E2F-07D0-4139-BA2A-1FC677EE592D}"/>
                </a:ext>
              </a:extLst>
            </p:cNvPr>
            <p:cNvCxnSpPr>
              <a:cxnSpLocks/>
              <a:stCxn id="24" idx="3"/>
              <a:endCxn id="15" idx="1"/>
            </p:cNvCxnSpPr>
            <p:nvPr/>
          </p:nvCxnSpPr>
          <p:spPr>
            <a:xfrm flipV="1">
              <a:off x="7495201" y="4023105"/>
              <a:ext cx="202801" cy="805907"/>
            </a:xfrm>
            <a:prstGeom prst="straightConnector1">
              <a:avLst/>
            </a:prstGeom>
            <a:solidFill>
              <a:scrgbClr r="0" g="0" b="0">
                <a:alpha val="20000"/>
              </a:scrgbClr>
            </a:solidFill>
            <a:ln w="76200" cap="flat" cmpd="sng">
              <a:solidFill>
                <a:schemeClr val="dk2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8" name="Google Shape;143;p19">
              <a:extLst>
                <a:ext uri="{FF2B5EF4-FFF2-40B4-BE49-F238E27FC236}">
                  <a16:creationId xmlns:a16="http://schemas.microsoft.com/office/drawing/2014/main" id="{3A307964-4124-46D9-A02B-51E0141E8265}"/>
                </a:ext>
              </a:extLst>
            </p:cNvPr>
            <p:cNvGrpSpPr/>
            <p:nvPr/>
          </p:nvGrpSpPr>
          <p:grpSpPr>
            <a:xfrm>
              <a:off x="3891900" y="2537099"/>
              <a:ext cx="1360200" cy="2972013"/>
              <a:chOff x="853025" y="1893075"/>
              <a:chExt cx="1360200" cy="2972013"/>
            </a:xfrm>
            <a:solidFill>
              <a:srgbClr val="FF62C6"/>
            </a:solidFill>
          </p:grpSpPr>
          <p:sp>
            <p:nvSpPr>
              <p:cNvPr id="21" name="Google Shape;144;p19">
                <a:extLst>
                  <a:ext uri="{FF2B5EF4-FFF2-40B4-BE49-F238E27FC236}">
                    <a16:creationId xmlns:a16="http://schemas.microsoft.com/office/drawing/2014/main" id="{86CBA0FD-10A8-46BE-98AE-993FFBD38DC6}"/>
                  </a:ext>
                </a:extLst>
              </p:cNvPr>
              <p:cNvSpPr/>
              <p:nvPr/>
            </p:nvSpPr>
            <p:spPr>
              <a:xfrm>
                <a:off x="853025" y="1893075"/>
                <a:ext cx="1360200" cy="1360200"/>
              </a:xfrm>
              <a:prstGeom prst="rect">
                <a:avLst/>
              </a:prstGeom>
              <a:solidFill>
                <a:srgbClr val="FF62C6">
                  <a:alpha val="20000"/>
                </a:srgbClr>
              </a:solidFill>
              <a:ln w="9525" cap="flat" cmpd="sng">
                <a:solidFill>
                  <a:schemeClr val="dk2">
                    <a:alpha val="2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dirty="0">
                    <a:solidFill>
                      <a:srgbClr val="000000">
                        <a:alpha val="92000"/>
                      </a:srgbClr>
                    </a:solidFill>
                  </a:rPr>
                  <a:t>Part</a:t>
                </a:r>
                <a:r>
                  <a:rPr lang="en-US" dirty="0" err="1">
                    <a:solidFill>
                      <a:srgbClr val="000000">
                        <a:alpha val="92000"/>
                      </a:srgbClr>
                    </a:solidFill>
                  </a:rPr>
                  <a:t>itioner</a:t>
                </a:r>
                <a:endParaRPr dirty="0">
                  <a:solidFill>
                    <a:srgbClr val="000000">
                      <a:alpha val="92000"/>
                    </a:srgbClr>
                  </a:solidFill>
                </a:endParaRPr>
              </a:p>
            </p:txBody>
          </p:sp>
          <p:sp>
            <p:nvSpPr>
              <p:cNvPr id="22" name="Google Shape;145;p19">
                <a:extLst>
                  <a:ext uri="{FF2B5EF4-FFF2-40B4-BE49-F238E27FC236}">
                    <a16:creationId xmlns:a16="http://schemas.microsoft.com/office/drawing/2014/main" id="{230F16E0-7684-4548-914E-0A74782B2115}"/>
                  </a:ext>
                </a:extLst>
              </p:cNvPr>
              <p:cNvSpPr/>
              <p:nvPr/>
            </p:nvSpPr>
            <p:spPr>
              <a:xfrm>
                <a:off x="853025" y="3504888"/>
                <a:ext cx="1360200" cy="1360200"/>
              </a:xfrm>
              <a:prstGeom prst="rect">
                <a:avLst/>
              </a:prstGeom>
              <a:solidFill>
                <a:srgbClr val="FF62C6">
                  <a:alpha val="20000"/>
                </a:srgbClr>
              </a:solidFill>
              <a:ln w="9525" cap="flat" cmpd="sng">
                <a:solidFill>
                  <a:schemeClr val="dk2">
                    <a:alpha val="2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dirty="0">
                    <a:solidFill>
                      <a:srgbClr val="000000">
                        <a:alpha val="92000"/>
                      </a:srgbClr>
                    </a:solidFill>
                  </a:rPr>
                  <a:t>Partitioner</a:t>
                </a:r>
                <a:endParaRPr dirty="0">
                  <a:solidFill>
                    <a:srgbClr val="000000">
                      <a:alpha val="92000"/>
                    </a:srgbClr>
                  </a:solidFill>
                </a:endParaRPr>
              </a:p>
            </p:txBody>
          </p:sp>
        </p:grpSp>
        <p:cxnSp>
          <p:nvCxnSpPr>
            <p:cNvPr id="19" name="Google Shape;146;p19">
              <a:extLst>
                <a:ext uri="{FF2B5EF4-FFF2-40B4-BE49-F238E27FC236}">
                  <a16:creationId xmlns:a16="http://schemas.microsoft.com/office/drawing/2014/main" id="{763EB35B-6B0C-42CB-A8C3-A9742E0B3E06}"/>
                </a:ext>
              </a:extLst>
            </p:cNvPr>
            <p:cNvCxnSpPr>
              <a:cxnSpLocks/>
              <a:stCxn id="21" idx="1"/>
              <a:endCxn id="25" idx="3"/>
            </p:cNvCxnSpPr>
            <p:nvPr/>
          </p:nvCxnSpPr>
          <p:spPr>
            <a:xfrm flipH="1">
              <a:off x="3187684" y="3217199"/>
              <a:ext cx="704216" cy="0"/>
            </a:xfrm>
            <a:prstGeom prst="straightConnector1">
              <a:avLst/>
            </a:prstGeom>
            <a:solidFill>
              <a:scrgbClr r="0" g="0" b="0">
                <a:alpha val="20000"/>
              </a:scrgbClr>
            </a:solidFill>
            <a:ln w="76200" cap="flat" cmpd="sng">
              <a:solidFill>
                <a:schemeClr val="dk2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146;p19">
              <a:extLst>
                <a:ext uri="{FF2B5EF4-FFF2-40B4-BE49-F238E27FC236}">
                  <a16:creationId xmlns:a16="http://schemas.microsoft.com/office/drawing/2014/main" id="{F1910F58-49B9-4BE5-9E16-A0F8B74EEDFC}"/>
                </a:ext>
              </a:extLst>
            </p:cNvPr>
            <p:cNvCxnSpPr>
              <a:cxnSpLocks/>
              <a:stCxn id="22" idx="1"/>
              <a:endCxn id="26" idx="3"/>
            </p:cNvCxnSpPr>
            <p:nvPr/>
          </p:nvCxnSpPr>
          <p:spPr>
            <a:xfrm flipH="1">
              <a:off x="3187684" y="4829012"/>
              <a:ext cx="704216" cy="0"/>
            </a:xfrm>
            <a:prstGeom prst="straightConnector1">
              <a:avLst/>
            </a:prstGeom>
            <a:solidFill>
              <a:scrgbClr r="0" g="0" b="0">
                <a:alpha val="20000"/>
              </a:scrgbClr>
            </a:solidFill>
            <a:ln w="76200" cap="flat" cmpd="sng">
              <a:solidFill>
                <a:schemeClr val="dk2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620660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1CA38-96BA-4103-B15A-2282B8431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GoMR</a:t>
            </a:r>
            <a:r>
              <a:rPr lang="en-US" dirty="0"/>
              <a:t> - Wiring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110158-9D37-4BA0-9DB5-F8CE270BD1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    </a:t>
            </a:r>
            <a:r>
              <a:rPr lang="en-US" dirty="0" err="1">
                <a:solidFill>
                  <a:srgbClr val="9CDCFE">
                    <a:alpha val="20000"/>
                  </a:srgbClr>
                </a:solidFill>
                <a:latin typeface="Consolas" panose="020B0609020204030204" pitchFamily="49" charset="0"/>
              </a:rPr>
              <a:t>inChansMap</a:t>
            </a: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 = </a:t>
            </a:r>
            <a:r>
              <a:rPr lang="en-US" dirty="0">
                <a:solidFill>
                  <a:srgbClr val="DCDCAA">
                    <a:alpha val="20000"/>
                  </a:srgbClr>
                </a:solidFill>
                <a:latin typeface="Consolas" panose="020B0609020204030204" pitchFamily="49" charset="0"/>
              </a:rPr>
              <a:t>make</a:t>
            </a: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([]</a:t>
            </a:r>
            <a:r>
              <a:rPr lang="en-US" dirty="0" err="1">
                <a:solidFill>
                  <a:srgbClr val="569CD6">
                    <a:alpha val="20000"/>
                  </a:srgbClr>
                </a:solidFill>
                <a:latin typeface="Consolas" panose="020B0609020204030204" pitchFamily="49" charset="0"/>
              </a:rPr>
              <a:t>chan</a:t>
            </a: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569CD6">
                    <a:alpha val="20000"/>
                  </a:srgbClr>
                </a:solidFill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{}, </a:t>
            </a:r>
            <a:r>
              <a:rPr lang="en-US" dirty="0" err="1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numMappers</a:t>
            </a: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)</a:t>
            </a:r>
          </a:p>
          <a:p>
            <a:pPr marL="114300" indent="0">
              <a:buNone/>
            </a:pP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    </a:t>
            </a:r>
            <a:r>
              <a:rPr lang="en-US" dirty="0" err="1">
                <a:solidFill>
                  <a:srgbClr val="9CDCFE"/>
                </a:solidFill>
                <a:latin typeface="Consolas" panose="020B0609020204030204" pitchFamily="49" charset="0"/>
              </a:rPr>
              <a:t>inChansPartition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:= </a:t>
            </a:r>
            <a:r>
              <a:rPr lang="en-US" dirty="0">
                <a:solidFill>
                  <a:srgbClr val="DCDCAA"/>
                </a:solidFill>
                <a:latin typeface="Consolas" panose="020B0609020204030204" pitchFamily="49" charset="0"/>
              </a:rPr>
              <a:t>make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([]</a:t>
            </a:r>
            <a:r>
              <a:rPr lang="en-US" dirty="0" err="1">
                <a:solidFill>
                  <a:srgbClr val="569CD6"/>
                </a:solidFill>
                <a:latin typeface="Consolas" panose="020B0609020204030204" pitchFamily="49" charset="0"/>
              </a:rPr>
              <a:t>chan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569CD6"/>
                </a:solidFill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{}, </a:t>
            </a:r>
            <a:r>
              <a:rPr lang="en-US" dirty="0" err="1">
                <a:solidFill>
                  <a:srgbClr val="D4D4D4"/>
                </a:solidFill>
                <a:latin typeface="Consolas" panose="020B0609020204030204" pitchFamily="49" charset="0"/>
              </a:rPr>
              <a:t>numMappers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pPr marL="114300" indent="0">
              <a:buNone/>
            </a:pP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    </a:t>
            </a:r>
            <a:r>
              <a:rPr lang="en-US" dirty="0" err="1">
                <a:solidFill>
                  <a:srgbClr val="9CDCFE">
                    <a:alpha val="20000"/>
                  </a:srgbClr>
                </a:solidFill>
                <a:latin typeface="Consolas" panose="020B0609020204030204" pitchFamily="49" charset="0"/>
              </a:rPr>
              <a:t>inChansReduce</a:t>
            </a: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 := </a:t>
            </a:r>
            <a:r>
              <a:rPr lang="en-US" dirty="0">
                <a:solidFill>
                  <a:srgbClr val="DCDCAA">
                    <a:alpha val="20000"/>
                  </a:srgbClr>
                </a:solidFill>
                <a:latin typeface="Consolas" panose="020B0609020204030204" pitchFamily="49" charset="0"/>
              </a:rPr>
              <a:t>make</a:t>
            </a: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([]</a:t>
            </a:r>
            <a:r>
              <a:rPr lang="en-US" dirty="0" err="1">
                <a:solidFill>
                  <a:srgbClr val="569CD6">
                    <a:alpha val="20000"/>
                  </a:srgbClr>
                </a:solidFill>
                <a:latin typeface="Consolas" panose="020B0609020204030204" pitchFamily="49" charset="0"/>
              </a:rPr>
              <a:t>chan</a:t>
            </a: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569CD6">
                    <a:alpha val="20000"/>
                  </a:srgbClr>
                </a:solidFill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{}, </a:t>
            </a:r>
            <a:r>
              <a:rPr lang="en-US" dirty="0" err="1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numReducers</a:t>
            </a: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)</a:t>
            </a:r>
          </a:p>
          <a:p>
            <a:pPr marL="114300" indent="0">
              <a:buNone/>
            </a:pP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    </a:t>
            </a:r>
            <a:r>
              <a:rPr lang="en-US" dirty="0" err="1">
                <a:solidFill>
                  <a:srgbClr val="9CDCFE">
                    <a:alpha val="20000"/>
                  </a:srgbClr>
                </a:solidFill>
                <a:latin typeface="Consolas" panose="020B0609020204030204" pitchFamily="49" charset="0"/>
              </a:rPr>
              <a:t>outChanReduce</a:t>
            </a: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 = </a:t>
            </a:r>
            <a:r>
              <a:rPr lang="en-US" dirty="0">
                <a:solidFill>
                  <a:srgbClr val="DCDCAA">
                    <a:alpha val="20000"/>
                  </a:srgbClr>
                </a:solidFill>
                <a:latin typeface="Consolas" panose="020B0609020204030204" pitchFamily="49" charset="0"/>
              </a:rPr>
              <a:t>make</a:t>
            </a: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569CD6">
                    <a:alpha val="20000"/>
                  </a:srgbClr>
                </a:solidFill>
                <a:latin typeface="Consolas" panose="020B0609020204030204" pitchFamily="49" charset="0"/>
              </a:rPr>
              <a:t>chan</a:t>
            </a: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569CD6">
                    <a:alpha val="20000"/>
                  </a:srgbClr>
                </a:solidFill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{}, CHANBUF)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0B6CF9-998A-43C0-9419-345A8BD9A5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A8399A3-D19D-4F51-9DF1-7114AB33E9DC}"/>
              </a:ext>
            </a:extLst>
          </p:cNvPr>
          <p:cNvGrpSpPr/>
          <p:nvPr/>
        </p:nvGrpSpPr>
        <p:grpSpPr>
          <a:xfrm>
            <a:off x="311700" y="3670305"/>
            <a:ext cx="8520600" cy="2421528"/>
            <a:chOff x="35584" y="2537099"/>
            <a:chExt cx="9022618" cy="2972013"/>
          </a:xfrm>
        </p:grpSpPr>
        <p:sp>
          <p:nvSpPr>
            <p:cNvPr id="6" name="Google Shape;142;p19">
              <a:extLst>
                <a:ext uri="{FF2B5EF4-FFF2-40B4-BE49-F238E27FC236}">
                  <a16:creationId xmlns:a16="http://schemas.microsoft.com/office/drawing/2014/main" id="{3E90E92A-BE0A-4E32-A7BD-F43CC9445BCD}"/>
                </a:ext>
              </a:extLst>
            </p:cNvPr>
            <p:cNvSpPr/>
            <p:nvPr/>
          </p:nvSpPr>
          <p:spPr>
            <a:xfrm>
              <a:off x="35584" y="3343005"/>
              <a:ext cx="1360200" cy="1360200"/>
            </a:xfrm>
            <a:prstGeom prst="rect">
              <a:avLst/>
            </a:prstGeom>
            <a:solidFill>
              <a:schemeClr val="lt2">
                <a:alpha val="20000"/>
              </a:schemeClr>
            </a:solidFill>
            <a:ln w="9525" cap="flat" cmpd="sng">
              <a:solidFill>
                <a:schemeClr val="dk2">
                  <a:alpha val="2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>
                      <a:alpha val="92000"/>
                    </a:srgbClr>
                  </a:solidFill>
                </a:rPr>
                <a:t>Input</a:t>
              </a:r>
              <a:endParaRPr>
                <a:solidFill>
                  <a:srgbClr val="000000">
                    <a:alpha val="92000"/>
                  </a:srgbClr>
                </a:solidFill>
              </a:endParaRPr>
            </a:p>
          </p:txBody>
        </p:sp>
        <p:grpSp>
          <p:nvGrpSpPr>
            <p:cNvPr id="7" name="Google Shape;143;p19">
              <a:extLst>
                <a:ext uri="{FF2B5EF4-FFF2-40B4-BE49-F238E27FC236}">
                  <a16:creationId xmlns:a16="http://schemas.microsoft.com/office/drawing/2014/main" id="{E252DCA6-A377-4E17-951B-7ECA458236F4}"/>
                </a:ext>
              </a:extLst>
            </p:cNvPr>
            <p:cNvGrpSpPr/>
            <p:nvPr/>
          </p:nvGrpSpPr>
          <p:grpSpPr>
            <a:xfrm>
              <a:off x="1827484" y="2537099"/>
              <a:ext cx="1360200" cy="2972013"/>
              <a:chOff x="853025" y="1893075"/>
              <a:chExt cx="1360200" cy="2972013"/>
            </a:xfrm>
          </p:grpSpPr>
          <p:sp>
            <p:nvSpPr>
              <p:cNvPr id="25" name="Google Shape;144;p19">
                <a:extLst>
                  <a:ext uri="{FF2B5EF4-FFF2-40B4-BE49-F238E27FC236}">
                    <a16:creationId xmlns:a16="http://schemas.microsoft.com/office/drawing/2014/main" id="{A0E3D13D-5A7D-416F-B82F-9F1BBF106785}"/>
                  </a:ext>
                </a:extLst>
              </p:cNvPr>
              <p:cNvSpPr/>
              <p:nvPr/>
            </p:nvSpPr>
            <p:spPr>
              <a:xfrm>
                <a:off x="853025" y="1893075"/>
                <a:ext cx="1360200" cy="1360200"/>
              </a:xfrm>
              <a:prstGeom prst="rect">
                <a:avLst/>
              </a:prstGeom>
              <a:solidFill>
                <a:schemeClr val="accent4">
                  <a:alpha val="20000"/>
                </a:schemeClr>
              </a:solidFill>
              <a:ln w="9525" cap="flat" cmpd="sng">
                <a:solidFill>
                  <a:schemeClr val="dk2">
                    <a:alpha val="2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000000">
                        <a:alpha val="92000"/>
                      </a:srgbClr>
                    </a:solidFill>
                  </a:rPr>
                  <a:t>Mapper</a:t>
                </a:r>
                <a:endParaRPr>
                  <a:solidFill>
                    <a:srgbClr val="000000">
                      <a:alpha val="92000"/>
                    </a:srgbClr>
                  </a:solidFill>
                </a:endParaRPr>
              </a:p>
            </p:txBody>
          </p:sp>
          <p:sp>
            <p:nvSpPr>
              <p:cNvPr id="26" name="Google Shape;145;p19">
                <a:extLst>
                  <a:ext uri="{FF2B5EF4-FFF2-40B4-BE49-F238E27FC236}">
                    <a16:creationId xmlns:a16="http://schemas.microsoft.com/office/drawing/2014/main" id="{B162CDB6-DC31-4ABA-B43B-65D0BD9C74CE}"/>
                  </a:ext>
                </a:extLst>
              </p:cNvPr>
              <p:cNvSpPr/>
              <p:nvPr/>
            </p:nvSpPr>
            <p:spPr>
              <a:xfrm>
                <a:off x="853025" y="3504888"/>
                <a:ext cx="1360200" cy="1360200"/>
              </a:xfrm>
              <a:prstGeom prst="rect">
                <a:avLst/>
              </a:prstGeom>
              <a:solidFill>
                <a:schemeClr val="accent4">
                  <a:alpha val="20000"/>
                </a:schemeClr>
              </a:solidFill>
              <a:ln w="9525" cap="flat" cmpd="sng">
                <a:solidFill>
                  <a:schemeClr val="dk2">
                    <a:alpha val="2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000000">
                        <a:alpha val="92000"/>
                      </a:srgbClr>
                    </a:solidFill>
                  </a:rPr>
                  <a:t>Mapper</a:t>
                </a:r>
                <a:endParaRPr>
                  <a:solidFill>
                    <a:srgbClr val="000000">
                      <a:alpha val="92000"/>
                    </a:srgbClr>
                  </a:solidFill>
                </a:endParaRPr>
              </a:p>
            </p:txBody>
          </p:sp>
        </p:grpSp>
        <p:cxnSp>
          <p:nvCxnSpPr>
            <p:cNvPr id="8" name="Google Shape;146;p19">
              <a:extLst>
                <a:ext uri="{FF2B5EF4-FFF2-40B4-BE49-F238E27FC236}">
                  <a16:creationId xmlns:a16="http://schemas.microsoft.com/office/drawing/2014/main" id="{5801E09A-F399-4E5B-A747-D9C2BE557F9B}"/>
                </a:ext>
              </a:extLst>
            </p:cNvPr>
            <p:cNvCxnSpPr>
              <a:cxnSpLocks/>
              <a:stCxn id="6" idx="3"/>
              <a:endCxn id="25" idx="1"/>
            </p:cNvCxnSpPr>
            <p:nvPr/>
          </p:nvCxnSpPr>
          <p:spPr>
            <a:xfrm flipV="1">
              <a:off x="1395784" y="3217199"/>
              <a:ext cx="431700" cy="805906"/>
            </a:xfrm>
            <a:prstGeom prst="straightConnector1">
              <a:avLst/>
            </a:prstGeom>
            <a:noFill/>
            <a:ln w="76200" cap="flat" cmpd="sng">
              <a:solidFill>
                <a:schemeClr val="lt2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" name="Google Shape;147;p19">
              <a:extLst>
                <a:ext uri="{FF2B5EF4-FFF2-40B4-BE49-F238E27FC236}">
                  <a16:creationId xmlns:a16="http://schemas.microsoft.com/office/drawing/2014/main" id="{D8042397-969D-432F-BC14-B05F6B6661CC}"/>
                </a:ext>
              </a:extLst>
            </p:cNvPr>
            <p:cNvCxnSpPr>
              <a:stCxn id="6" idx="3"/>
              <a:endCxn id="26" idx="1"/>
            </p:cNvCxnSpPr>
            <p:nvPr/>
          </p:nvCxnSpPr>
          <p:spPr>
            <a:xfrm>
              <a:off x="1395784" y="4023105"/>
              <a:ext cx="431700" cy="805907"/>
            </a:xfrm>
            <a:prstGeom prst="straightConnector1">
              <a:avLst/>
            </a:prstGeom>
            <a:noFill/>
            <a:ln w="76200" cap="flat" cmpd="sng">
              <a:solidFill>
                <a:schemeClr val="lt2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" name="Google Shape;148;p19">
              <a:extLst>
                <a:ext uri="{FF2B5EF4-FFF2-40B4-BE49-F238E27FC236}">
                  <a16:creationId xmlns:a16="http://schemas.microsoft.com/office/drawing/2014/main" id="{50626BFA-53F8-4C02-B466-F1F9FD261940}"/>
                </a:ext>
              </a:extLst>
            </p:cNvPr>
            <p:cNvGrpSpPr/>
            <p:nvPr/>
          </p:nvGrpSpPr>
          <p:grpSpPr>
            <a:xfrm>
              <a:off x="6135001" y="2537099"/>
              <a:ext cx="1360200" cy="2972013"/>
              <a:chOff x="853025" y="1893075"/>
              <a:chExt cx="1360200" cy="2972013"/>
            </a:xfrm>
          </p:grpSpPr>
          <p:sp>
            <p:nvSpPr>
              <p:cNvPr id="23" name="Google Shape;149;p19">
                <a:extLst>
                  <a:ext uri="{FF2B5EF4-FFF2-40B4-BE49-F238E27FC236}">
                    <a16:creationId xmlns:a16="http://schemas.microsoft.com/office/drawing/2014/main" id="{EDE8B0CA-9479-4D5D-8651-827AB94F6820}"/>
                  </a:ext>
                </a:extLst>
              </p:cNvPr>
              <p:cNvSpPr/>
              <p:nvPr/>
            </p:nvSpPr>
            <p:spPr>
              <a:xfrm>
                <a:off x="853025" y="1893075"/>
                <a:ext cx="1360200" cy="1360200"/>
              </a:xfrm>
              <a:prstGeom prst="rect">
                <a:avLst/>
              </a:prstGeom>
              <a:solidFill>
                <a:schemeClr val="accent5">
                  <a:alpha val="20000"/>
                </a:schemeClr>
              </a:solidFill>
              <a:ln w="9525" cap="flat" cmpd="sng">
                <a:solidFill>
                  <a:schemeClr val="dk2">
                    <a:alpha val="2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000000">
                        <a:alpha val="92000"/>
                      </a:srgbClr>
                    </a:solidFill>
                  </a:rPr>
                  <a:t>Reducer</a:t>
                </a:r>
                <a:endParaRPr>
                  <a:solidFill>
                    <a:srgbClr val="000000">
                      <a:alpha val="92000"/>
                    </a:srgbClr>
                  </a:solidFill>
                </a:endParaRPr>
              </a:p>
            </p:txBody>
          </p:sp>
          <p:sp>
            <p:nvSpPr>
              <p:cNvPr id="24" name="Google Shape;150;p19">
                <a:extLst>
                  <a:ext uri="{FF2B5EF4-FFF2-40B4-BE49-F238E27FC236}">
                    <a16:creationId xmlns:a16="http://schemas.microsoft.com/office/drawing/2014/main" id="{DF9BE372-4B91-419B-9883-9BA7604874F2}"/>
                  </a:ext>
                </a:extLst>
              </p:cNvPr>
              <p:cNvSpPr/>
              <p:nvPr/>
            </p:nvSpPr>
            <p:spPr>
              <a:xfrm>
                <a:off x="853025" y="3504888"/>
                <a:ext cx="1360200" cy="1360200"/>
              </a:xfrm>
              <a:prstGeom prst="rect">
                <a:avLst/>
              </a:prstGeom>
              <a:solidFill>
                <a:schemeClr val="accent5">
                  <a:alpha val="20000"/>
                </a:schemeClr>
              </a:solidFill>
              <a:ln w="9525" cap="flat" cmpd="sng">
                <a:solidFill>
                  <a:schemeClr val="dk2">
                    <a:alpha val="2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000000">
                        <a:alpha val="92000"/>
                      </a:srgbClr>
                    </a:solidFill>
                  </a:rPr>
                  <a:t>Reducer</a:t>
                </a:r>
                <a:endParaRPr>
                  <a:solidFill>
                    <a:srgbClr val="000000">
                      <a:alpha val="92000"/>
                    </a:srgbClr>
                  </a:solidFill>
                </a:endParaRPr>
              </a:p>
            </p:txBody>
          </p:sp>
        </p:grpSp>
        <p:cxnSp>
          <p:nvCxnSpPr>
            <p:cNvPr id="11" name="Google Shape;151;p19">
              <a:extLst>
                <a:ext uri="{FF2B5EF4-FFF2-40B4-BE49-F238E27FC236}">
                  <a16:creationId xmlns:a16="http://schemas.microsoft.com/office/drawing/2014/main" id="{15FBF2ED-9BBA-4AC2-BAAF-030500D17A05}"/>
                </a:ext>
              </a:extLst>
            </p:cNvPr>
            <p:cNvCxnSpPr>
              <a:cxnSpLocks/>
              <a:stCxn id="21" idx="3"/>
              <a:endCxn id="23" idx="1"/>
            </p:cNvCxnSpPr>
            <p:nvPr/>
          </p:nvCxnSpPr>
          <p:spPr>
            <a:xfrm>
              <a:off x="5252100" y="3217199"/>
              <a:ext cx="882901" cy="0"/>
            </a:xfrm>
            <a:prstGeom prst="straightConnector1">
              <a:avLst/>
            </a:prstGeom>
            <a:solidFill>
              <a:scrgbClr r="0" g="0" b="0">
                <a:alpha val="20000"/>
              </a:scrgbClr>
            </a:solidFill>
            <a:ln w="76200" cap="flat" cmpd="sng">
              <a:solidFill>
                <a:schemeClr val="dk2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52;p19">
              <a:extLst>
                <a:ext uri="{FF2B5EF4-FFF2-40B4-BE49-F238E27FC236}">
                  <a16:creationId xmlns:a16="http://schemas.microsoft.com/office/drawing/2014/main" id="{C7CCC454-4879-47F5-9230-70E3BBB7B099}"/>
                </a:ext>
              </a:extLst>
            </p:cNvPr>
            <p:cNvCxnSpPr>
              <a:cxnSpLocks/>
              <a:stCxn id="21" idx="3"/>
              <a:endCxn id="24" idx="1"/>
            </p:cNvCxnSpPr>
            <p:nvPr/>
          </p:nvCxnSpPr>
          <p:spPr>
            <a:xfrm>
              <a:off x="5252100" y="3217199"/>
              <a:ext cx="882901" cy="1611813"/>
            </a:xfrm>
            <a:prstGeom prst="straightConnector1">
              <a:avLst/>
            </a:prstGeom>
            <a:solidFill>
              <a:scrgbClr r="0" g="0" b="0">
                <a:alpha val="20000"/>
              </a:scrgbClr>
            </a:solidFill>
            <a:ln w="76200" cap="flat" cmpd="sng">
              <a:solidFill>
                <a:schemeClr val="dk2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53;p19">
              <a:extLst>
                <a:ext uri="{FF2B5EF4-FFF2-40B4-BE49-F238E27FC236}">
                  <a16:creationId xmlns:a16="http://schemas.microsoft.com/office/drawing/2014/main" id="{3F255349-34CC-4D66-B841-181A409D5B4C}"/>
                </a:ext>
              </a:extLst>
            </p:cNvPr>
            <p:cNvCxnSpPr>
              <a:cxnSpLocks/>
              <a:stCxn id="22" idx="3"/>
              <a:endCxn id="23" idx="1"/>
            </p:cNvCxnSpPr>
            <p:nvPr/>
          </p:nvCxnSpPr>
          <p:spPr>
            <a:xfrm flipV="1">
              <a:off x="5252100" y="3217199"/>
              <a:ext cx="882901" cy="1611813"/>
            </a:xfrm>
            <a:prstGeom prst="straightConnector1">
              <a:avLst/>
            </a:prstGeom>
            <a:solidFill>
              <a:scrgbClr r="0" g="0" b="0">
                <a:alpha val="20000"/>
              </a:scrgbClr>
            </a:solidFill>
            <a:ln w="76200" cap="flat" cmpd="sng">
              <a:solidFill>
                <a:schemeClr val="dk2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54;p19">
              <a:extLst>
                <a:ext uri="{FF2B5EF4-FFF2-40B4-BE49-F238E27FC236}">
                  <a16:creationId xmlns:a16="http://schemas.microsoft.com/office/drawing/2014/main" id="{6D3DCDAF-2AAB-4F62-B5B1-50B13D5C878D}"/>
                </a:ext>
              </a:extLst>
            </p:cNvPr>
            <p:cNvCxnSpPr>
              <a:cxnSpLocks/>
              <a:stCxn id="22" idx="3"/>
              <a:endCxn id="24" idx="1"/>
            </p:cNvCxnSpPr>
            <p:nvPr/>
          </p:nvCxnSpPr>
          <p:spPr>
            <a:xfrm>
              <a:off x="5252100" y="4829012"/>
              <a:ext cx="882901" cy="0"/>
            </a:xfrm>
            <a:prstGeom prst="straightConnector1">
              <a:avLst/>
            </a:prstGeom>
            <a:solidFill>
              <a:scrgbClr r="0" g="0" b="0">
                <a:alpha val="20000"/>
              </a:scrgbClr>
            </a:solidFill>
            <a:ln w="76200" cap="flat" cmpd="sng">
              <a:solidFill>
                <a:schemeClr val="dk2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" name="Google Shape;156;p19">
              <a:extLst>
                <a:ext uri="{FF2B5EF4-FFF2-40B4-BE49-F238E27FC236}">
                  <a16:creationId xmlns:a16="http://schemas.microsoft.com/office/drawing/2014/main" id="{CF3B5821-A3F3-45A2-A905-B7E764C91564}"/>
                </a:ext>
              </a:extLst>
            </p:cNvPr>
            <p:cNvSpPr/>
            <p:nvPr/>
          </p:nvSpPr>
          <p:spPr>
            <a:xfrm>
              <a:off x="7698002" y="3343005"/>
              <a:ext cx="1360200" cy="1360200"/>
            </a:xfrm>
            <a:prstGeom prst="rect">
              <a:avLst/>
            </a:prstGeom>
            <a:solidFill>
              <a:schemeClr val="lt2">
                <a:alpha val="20000"/>
              </a:schemeClr>
            </a:solidFill>
            <a:ln w="9525" cap="flat" cmpd="sng">
              <a:solidFill>
                <a:schemeClr val="dk2">
                  <a:alpha val="2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>
                      <a:alpha val="92000"/>
                    </a:srgbClr>
                  </a:solidFill>
                </a:rPr>
                <a:t>Output</a:t>
              </a:r>
              <a:endParaRPr>
                <a:solidFill>
                  <a:srgbClr val="000000">
                    <a:alpha val="92000"/>
                  </a:srgbClr>
                </a:solidFill>
              </a:endParaRPr>
            </a:p>
          </p:txBody>
        </p:sp>
        <p:cxnSp>
          <p:nvCxnSpPr>
            <p:cNvPr id="16" name="Google Shape;158;p19">
              <a:extLst>
                <a:ext uri="{FF2B5EF4-FFF2-40B4-BE49-F238E27FC236}">
                  <a16:creationId xmlns:a16="http://schemas.microsoft.com/office/drawing/2014/main" id="{0CD7BC99-5EED-4E89-81FE-855FE2C33C1B}"/>
                </a:ext>
              </a:extLst>
            </p:cNvPr>
            <p:cNvCxnSpPr>
              <a:stCxn id="23" idx="3"/>
              <a:endCxn id="15" idx="1"/>
            </p:cNvCxnSpPr>
            <p:nvPr/>
          </p:nvCxnSpPr>
          <p:spPr>
            <a:xfrm>
              <a:off x="7495201" y="3217199"/>
              <a:ext cx="202801" cy="805906"/>
            </a:xfrm>
            <a:prstGeom prst="straightConnector1">
              <a:avLst/>
            </a:prstGeom>
            <a:solidFill>
              <a:scrgbClr r="0" g="0" b="0">
                <a:alpha val="20000"/>
              </a:scrgbClr>
            </a:solidFill>
            <a:ln w="76200" cap="flat" cmpd="sng">
              <a:solidFill>
                <a:schemeClr val="dk2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59;p19">
              <a:extLst>
                <a:ext uri="{FF2B5EF4-FFF2-40B4-BE49-F238E27FC236}">
                  <a16:creationId xmlns:a16="http://schemas.microsoft.com/office/drawing/2014/main" id="{9EC93E2F-07D0-4139-BA2A-1FC677EE592D}"/>
                </a:ext>
              </a:extLst>
            </p:cNvPr>
            <p:cNvCxnSpPr>
              <a:cxnSpLocks/>
              <a:stCxn id="24" idx="3"/>
              <a:endCxn id="15" idx="1"/>
            </p:cNvCxnSpPr>
            <p:nvPr/>
          </p:nvCxnSpPr>
          <p:spPr>
            <a:xfrm flipV="1">
              <a:off x="7495201" y="4023105"/>
              <a:ext cx="202801" cy="805907"/>
            </a:xfrm>
            <a:prstGeom prst="straightConnector1">
              <a:avLst/>
            </a:prstGeom>
            <a:solidFill>
              <a:scrgbClr r="0" g="0" b="0">
                <a:alpha val="20000"/>
              </a:scrgbClr>
            </a:solidFill>
            <a:ln w="76200" cap="flat" cmpd="sng">
              <a:solidFill>
                <a:schemeClr val="dk2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8" name="Google Shape;143;p19">
              <a:extLst>
                <a:ext uri="{FF2B5EF4-FFF2-40B4-BE49-F238E27FC236}">
                  <a16:creationId xmlns:a16="http://schemas.microsoft.com/office/drawing/2014/main" id="{3A307964-4124-46D9-A02B-51E0141E8265}"/>
                </a:ext>
              </a:extLst>
            </p:cNvPr>
            <p:cNvGrpSpPr/>
            <p:nvPr/>
          </p:nvGrpSpPr>
          <p:grpSpPr>
            <a:xfrm>
              <a:off x="3891900" y="2537099"/>
              <a:ext cx="1360200" cy="2972013"/>
              <a:chOff x="853025" y="1893075"/>
              <a:chExt cx="1360200" cy="2972013"/>
            </a:xfrm>
            <a:solidFill>
              <a:srgbClr val="FF62C6"/>
            </a:solidFill>
          </p:grpSpPr>
          <p:sp>
            <p:nvSpPr>
              <p:cNvPr id="21" name="Google Shape;144;p19">
                <a:extLst>
                  <a:ext uri="{FF2B5EF4-FFF2-40B4-BE49-F238E27FC236}">
                    <a16:creationId xmlns:a16="http://schemas.microsoft.com/office/drawing/2014/main" id="{86CBA0FD-10A8-46BE-98AE-993FFBD38DC6}"/>
                  </a:ext>
                </a:extLst>
              </p:cNvPr>
              <p:cNvSpPr/>
              <p:nvPr/>
            </p:nvSpPr>
            <p:spPr>
              <a:xfrm>
                <a:off x="853025" y="1893075"/>
                <a:ext cx="1360200" cy="1360200"/>
              </a:xfrm>
              <a:prstGeom prst="rect">
                <a:avLst/>
              </a:prstGeom>
              <a:solidFill>
                <a:srgbClr val="FF62C6">
                  <a:alpha val="20000"/>
                </a:srgbClr>
              </a:solidFill>
              <a:ln w="9525" cap="flat" cmpd="sng">
                <a:solidFill>
                  <a:schemeClr val="dk2">
                    <a:alpha val="2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dirty="0">
                    <a:solidFill>
                      <a:srgbClr val="000000">
                        <a:alpha val="92000"/>
                      </a:srgbClr>
                    </a:solidFill>
                  </a:rPr>
                  <a:t>Part</a:t>
                </a:r>
                <a:r>
                  <a:rPr lang="en-US" dirty="0" err="1">
                    <a:solidFill>
                      <a:srgbClr val="000000">
                        <a:alpha val="92000"/>
                      </a:srgbClr>
                    </a:solidFill>
                  </a:rPr>
                  <a:t>itioner</a:t>
                </a:r>
                <a:endParaRPr dirty="0">
                  <a:solidFill>
                    <a:srgbClr val="000000">
                      <a:alpha val="92000"/>
                    </a:srgbClr>
                  </a:solidFill>
                </a:endParaRPr>
              </a:p>
            </p:txBody>
          </p:sp>
          <p:sp>
            <p:nvSpPr>
              <p:cNvPr id="22" name="Google Shape;145;p19">
                <a:extLst>
                  <a:ext uri="{FF2B5EF4-FFF2-40B4-BE49-F238E27FC236}">
                    <a16:creationId xmlns:a16="http://schemas.microsoft.com/office/drawing/2014/main" id="{230F16E0-7684-4548-914E-0A74782B2115}"/>
                  </a:ext>
                </a:extLst>
              </p:cNvPr>
              <p:cNvSpPr/>
              <p:nvPr/>
            </p:nvSpPr>
            <p:spPr>
              <a:xfrm>
                <a:off x="853025" y="3504888"/>
                <a:ext cx="1360200" cy="1360200"/>
              </a:xfrm>
              <a:prstGeom prst="rect">
                <a:avLst/>
              </a:prstGeom>
              <a:solidFill>
                <a:srgbClr val="FF62C6">
                  <a:alpha val="20000"/>
                </a:srgbClr>
              </a:solidFill>
              <a:ln w="9525" cap="flat" cmpd="sng">
                <a:solidFill>
                  <a:schemeClr val="dk2">
                    <a:alpha val="2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dirty="0">
                    <a:solidFill>
                      <a:srgbClr val="000000">
                        <a:alpha val="92000"/>
                      </a:srgbClr>
                    </a:solidFill>
                  </a:rPr>
                  <a:t>Partitioner</a:t>
                </a:r>
                <a:endParaRPr dirty="0">
                  <a:solidFill>
                    <a:srgbClr val="000000">
                      <a:alpha val="92000"/>
                    </a:srgbClr>
                  </a:solidFill>
                </a:endParaRPr>
              </a:p>
            </p:txBody>
          </p:sp>
        </p:grpSp>
        <p:cxnSp>
          <p:nvCxnSpPr>
            <p:cNvPr id="19" name="Google Shape;146;p19">
              <a:extLst>
                <a:ext uri="{FF2B5EF4-FFF2-40B4-BE49-F238E27FC236}">
                  <a16:creationId xmlns:a16="http://schemas.microsoft.com/office/drawing/2014/main" id="{763EB35B-6B0C-42CB-A8C3-A9742E0B3E06}"/>
                </a:ext>
              </a:extLst>
            </p:cNvPr>
            <p:cNvCxnSpPr>
              <a:cxnSpLocks/>
              <a:stCxn id="21" idx="1"/>
              <a:endCxn id="25" idx="3"/>
            </p:cNvCxnSpPr>
            <p:nvPr/>
          </p:nvCxnSpPr>
          <p:spPr>
            <a:xfrm flipH="1">
              <a:off x="3187684" y="3217199"/>
              <a:ext cx="704216" cy="0"/>
            </a:xfrm>
            <a:prstGeom prst="straightConnector1">
              <a:avLst/>
            </a:prstGeom>
            <a:solidFill>
              <a:scrgbClr r="0" g="0" b="0">
                <a:alpha val="20000"/>
              </a:scrgbClr>
            </a:solidFill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146;p19">
              <a:extLst>
                <a:ext uri="{FF2B5EF4-FFF2-40B4-BE49-F238E27FC236}">
                  <a16:creationId xmlns:a16="http://schemas.microsoft.com/office/drawing/2014/main" id="{F1910F58-49B9-4BE5-9E16-A0F8B74EEDFC}"/>
                </a:ext>
              </a:extLst>
            </p:cNvPr>
            <p:cNvCxnSpPr>
              <a:cxnSpLocks/>
              <a:stCxn id="22" idx="1"/>
              <a:endCxn id="26" idx="3"/>
            </p:cNvCxnSpPr>
            <p:nvPr/>
          </p:nvCxnSpPr>
          <p:spPr>
            <a:xfrm flipH="1">
              <a:off x="3187684" y="4829012"/>
              <a:ext cx="704216" cy="0"/>
            </a:xfrm>
            <a:prstGeom prst="straightConnector1">
              <a:avLst/>
            </a:prstGeom>
            <a:solidFill>
              <a:scrgbClr r="0" g="0" b="0">
                <a:alpha val="20000"/>
              </a:scrgbClr>
            </a:solidFill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7862630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1CA38-96BA-4103-B15A-2282B8431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GoMR</a:t>
            </a:r>
            <a:r>
              <a:rPr lang="en-US" dirty="0"/>
              <a:t> - Wiring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110158-9D37-4BA0-9DB5-F8CE270BD1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    </a:t>
            </a:r>
            <a:r>
              <a:rPr lang="en-US" dirty="0" err="1">
                <a:solidFill>
                  <a:srgbClr val="9CDCFE">
                    <a:alpha val="20000"/>
                  </a:srgbClr>
                </a:solidFill>
                <a:latin typeface="Consolas" panose="020B0609020204030204" pitchFamily="49" charset="0"/>
              </a:rPr>
              <a:t>inChansMap</a:t>
            </a: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 = </a:t>
            </a:r>
            <a:r>
              <a:rPr lang="en-US" dirty="0">
                <a:solidFill>
                  <a:srgbClr val="DCDCAA">
                    <a:alpha val="20000"/>
                  </a:srgbClr>
                </a:solidFill>
                <a:latin typeface="Consolas" panose="020B0609020204030204" pitchFamily="49" charset="0"/>
              </a:rPr>
              <a:t>make</a:t>
            </a: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([]</a:t>
            </a:r>
            <a:r>
              <a:rPr lang="en-US" dirty="0" err="1">
                <a:solidFill>
                  <a:srgbClr val="569CD6">
                    <a:alpha val="20000"/>
                  </a:srgbClr>
                </a:solidFill>
                <a:latin typeface="Consolas" panose="020B0609020204030204" pitchFamily="49" charset="0"/>
              </a:rPr>
              <a:t>chan</a:t>
            </a: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569CD6">
                    <a:alpha val="20000"/>
                  </a:srgbClr>
                </a:solidFill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{}, </a:t>
            </a:r>
            <a:r>
              <a:rPr lang="en-US" dirty="0" err="1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numMappers</a:t>
            </a: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)</a:t>
            </a:r>
          </a:p>
          <a:p>
            <a:pPr marL="114300" indent="0">
              <a:buNone/>
            </a:pP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    </a:t>
            </a:r>
            <a:r>
              <a:rPr lang="en-US" dirty="0" err="1">
                <a:solidFill>
                  <a:srgbClr val="9CDCFE">
                    <a:alpha val="20000"/>
                  </a:srgbClr>
                </a:solidFill>
                <a:latin typeface="Consolas" panose="020B0609020204030204" pitchFamily="49" charset="0"/>
              </a:rPr>
              <a:t>inChansPartition</a:t>
            </a: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 := </a:t>
            </a:r>
            <a:r>
              <a:rPr lang="en-US" dirty="0">
                <a:solidFill>
                  <a:srgbClr val="DCDCAA">
                    <a:alpha val="20000"/>
                  </a:srgbClr>
                </a:solidFill>
                <a:latin typeface="Consolas" panose="020B0609020204030204" pitchFamily="49" charset="0"/>
              </a:rPr>
              <a:t>make</a:t>
            </a: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([]</a:t>
            </a:r>
            <a:r>
              <a:rPr lang="en-US" dirty="0" err="1">
                <a:solidFill>
                  <a:srgbClr val="569CD6">
                    <a:alpha val="20000"/>
                  </a:srgbClr>
                </a:solidFill>
                <a:latin typeface="Consolas" panose="020B0609020204030204" pitchFamily="49" charset="0"/>
              </a:rPr>
              <a:t>chan</a:t>
            </a: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569CD6">
                    <a:alpha val="20000"/>
                  </a:srgbClr>
                </a:solidFill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{}, </a:t>
            </a:r>
            <a:r>
              <a:rPr lang="en-US" dirty="0" err="1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numMappers</a:t>
            </a: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)</a:t>
            </a:r>
          </a:p>
          <a:p>
            <a:pPr marL="114300" indent="0">
              <a:buNone/>
            </a:pP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    </a:t>
            </a:r>
            <a:r>
              <a:rPr lang="en-US" dirty="0" err="1">
                <a:solidFill>
                  <a:srgbClr val="9CDCFE"/>
                </a:solidFill>
                <a:latin typeface="Consolas" panose="020B0609020204030204" pitchFamily="49" charset="0"/>
              </a:rPr>
              <a:t>inChansReduce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:= </a:t>
            </a:r>
            <a:r>
              <a:rPr lang="en-US" dirty="0">
                <a:solidFill>
                  <a:srgbClr val="DCDCAA"/>
                </a:solidFill>
                <a:latin typeface="Consolas" panose="020B0609020204030204" pitchFamily="49" charset="0"/>
              </a:rPr>
              <a:t>make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([]</a:t>
            </a:r>
            <a:r>
              <a:rPr lang="en-US" dirty="0" err="1">
                <a:solidFill>
                  <a:srgbClr val="569CD6"/>
                </a:solidFill>
                <a:latin typeface="Consolas" panose="020B0609020204030204" pitchFamily="49" charset="0"/>
              </a:rPr>
              <a:t>chan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569CD6"/>
                </a:solidFill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{}, </a:t>
            </a:r>
            <a:r>
              <a:rPr lang="en-US" dirty="0" err="1">
                <a:solidFill>
                  <a:srgbClr val="D4D4D4"/>
                </a:solidFill>
                <a:latin typeface="Consolas" panose="020B0609020204030204" pitchFamily="49" charset="0"/>
              </a:rPr>
              <a:t>numReducers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pPr marL="114300" indent="0">
              <a:buNone/>
            </a:pP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    </a:t>
            </a:r>
            <a:r>
              <a:rPr lang="en-US" dirty="0" err="1">
                <a:solidFill>
                  <a:srgbClr val="9CDCFE">
                    <a:alpha val="20000"/>
                  </a:srgbClr>
                </a:solidFill>
                <a:latin typeface="Consolas" panose="020B0609020204030204" pitchFamily="49" charset="0"/>
              </a:rPr>
              <a:t>outChanReduce</a:t>
            </a: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 = </a:t>
            </a:r>
            <a:r>
              <a:rPr lang="en-US" dirty="0">
                <a:solidFill>
                  <a:srgbClr val="DCDCAA">
                    <a:alpha val="20000"/>
                  </a:srgbClr>
                </a:solidFill>
                <a:latin typeface="Consolas" panose="020B0609020204030204" pitchFamily="49" charset="0"/>
              </a:rPr>
              <a:t>make</a:t>
            </a: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569CD6">
                    <a:alpha val="20000"/>
                  </a:srgbClr>
                </a:solidFill>
                <a:latin typeface="Consolas" panose="020B0609020204030204" pitchFamily="49" charset="0"/>
              </a:rPr>
              <a:t>chan</a:t>
            </a: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569CD6">
                    <a:alpha val="20000"/>
                  </a:srgbClr>
                </a:solidFill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{}, CHANBUF)</a:t>
            </a:r>
          </a:p>
          <a:p>
            <a:pPr marL="114300" indent="0">
              <a:buNone/>
            </a:pPr>
            <a:b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0B6CF9-998A-43C0-9419-345A8BD9A5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A8399A3-D19D-4F51-9DF1-7114AB33E9DC}"/>
              </a:ext>
            </a:extLst>
          </p:cNvPr>
          <p:cNvGrpSpPr/>
          <p:nvPr/>
        </p:nvGrpSpPr>
        <p:grpSpPr>
          <a:xfrm>
            <a:off x="311700" y="3670305"/>
            <a:ext cx="8520600" cy="2421528"/>
            <a:chOff x="35584" y="2537099"/>
            <a:chExt cx="9022618" cy="2972013"/>
          </a:xfrm>
        </p:grpSpPr>
        <p:sp>
          <p:nvSpPr>
            <p:cNvPr id="6" name="Google Shape;142;p19">
              <a:extLst>
                <a:ext uri="{FF2B5EF4-FFF2-40B4-BE49-F238E27FC236}">
                  <a16:creationId xmlns:a16="http://schemas.microsoft.com/office/drawing/2014/main" id="{3E90E92A-BE0A-4E32-A7BD-F43CC9445BCD}"/>
                </a:ext>
              </a:extLst>
            </p:cNvPr>
            <p:cNvSpPr/>
            <p:nvPr/>
          </p:nvSpPr>
          <p:spPr>
            <a:xfrm>
              <a:off x="35584" y="3343005"/>
              <a:ext cx="1360200" cy="1360200"/>
            </a:xfrm>
            <a:prstGeom prst="rect">
              <a:avLst/>
            </a:prstGeom>
            <a:solidFill>
              <a:schemeClr val="lt2">
                <a:alpha val="20000"/>
              </a:schemeClr>
            </a:solidFill>
            <a:ln w="9525" cap="flat" cmpd="sng">
              <a:solidFill>
                <a:schemeClr val="dk2">
                  <a:alpha val="2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>
                      <a:alpha val="92000"/>
                    </a:srgbClr>
                  </a:solidFill>
                </a:rPr>
                <a:t>Input</a:t>
              </a:r>
              <a:endParaRPr>
                <a:solidFill>
                  <a:srgbClr val="000000">
                    <a:alpha val="92000"/>
                  </a:srgbClr>
                </a:solidFill>
              </a:endParaRPr>
            </a:p>
          </p:txBody>
        </p:sp>
        <p:grpSp>
          <p:nvGrpSpPr>
            <p:cNvPr id="7" name="Google Shape;143;p19">
              <a:extLst>
                <a:ext uri="{FF2B5EF4-FFF2-40B4-BE49-F238E27FC236}">
                  <a16:creationId xmlns:a16="http://schemas.microsoft.com/office/drawing/2014/main" id="{E252DCA6-A377-4E17-951B-7ECA458236F4}"/>
                </a:ext>
              </a:extLst>
            </p:cNvPr>
            <p:cNvGrpSpPr/>
            <p:nvPr/>
          </p:nvGrpSpPr>
          <p:grpSpPr>
            <a:xfrm>
              <a:off x="1827484" y="2537099"/>
              <a:ext cx="1360200" cy="2972013"/>
              <a:chOff x="853025" y="1893075"/>
              <a:chExt cx="1360200" cy="2972013"/>
            </a:xfrm>
          </p:grpSpPr>
          <p:sp>
            <p:nvSpPr>
              <p:cNvPr id="25" name="Google Shape;144;p19">
                <a:extLst>
                  <a:ext uri="{FF2B5EF4-FFF2-40B4-BE49-F238E27FC236}">
                    <a16:creationId xmlns:a16="http://schemas.microsoft.com/office/drawing/2014/main" id="{A0E3D13D-5A7D-416F-B82F-9F1BBF106785}"/>
                  </a:ext>
                </a:extLst>
              </p:cNvPr>
              <p:cNvSpPr/>
              <p:nvPr/>
            </p:nvSpPr>
            <p:spPr>
              <a:xfrm>
                <a:off x="853025" y="1893075"/>
                <a:ext cx="1360200" cy="1360200"/>
              </a:xfrm>
              <a:prstGeom prst="rect">
                <a:avLst/>
              </a:prstGeom>
              <a:solidFill>
                <a:schemeClr val="accent4">
                  <a:alpha val="20000"/>
                </a:schemeClr>
              </a:solidFill>
              <a:ln w="9525" cap="flat" cmpd="sng">
                <a:solidFill>
                  <a:schemeClr val="dk2">
                    <a:alpha val="2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000000">
                        <a:alpha val="92000"/>
                      </a:srgbClr>
                    </a:solidFill>
                  </a:rPr>
                  <a:t>Mapper</a:t>
                </a:r>
                <a:endParaRPr>
                  <a:solidFill>
                    <a:srgbClr val="000000">
                      <a:alpha val="92000"/>
                    </a:srgbClr>
                  </a:solidFill>
                </a:endParaRPr>
              </a:p>
            </p:txBody>
          </p:sp>
          <p:sp>
            <p:nvSpPr>
              <p:cNvPr id="26" name="Google Shape;145;p19">
                <a:extLst>
                  <a:ext uri="{FF2B5EF4-FFF2-40B4-BE49-F238E27FC236}">
                    <a16:creationId xmlns:a16="http://schemas.microsoft.com/office/drawing/2014/main" id="{B162CDB6-DC31-4ABA-B43B-65D0BD9C74CE}"/>
                  </a:ext>
                </a:extLst>
              </p:cNvPr>
              <p:cNvSpPr/>
              <p:nvPr/>
            </p:nvSpPr>
            <p:spPr>
              <a:xfrm>
                <a:off x="853025" y="3504888"/>
                <a:ext cx="1360200" cy="1360200"/>
              </a:xfrm>
              <a:prstGeom prst="rect">
                <a:avLst/>
              </a:prstGeom>
              <a:solidFill>
                <a:schemeClr val="accent4">
                  <a:alpha val="20000"/>
                </a:schemeClr>
              </a:solidFill>
              <a:ln w="9525" cap="flat" cmpd="sng">
                <a:solidFill>
                  <a:schemeClr val="dk2">
                    <a:alpha val="2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000000">
                        <a:alpha val="92000"/>
                      </a:srgbClr>
                    </a:solidFill>
                  </a:rPr>
                  <a:t>Mapper</a:t>
                </a:r>
                <a:endParaRPr>
                  <a:solidFill>
                    <a:srgbClr val="000000">
                      <a:alpha val="92000"/>
                    </a:srgbClr>
                  </a:solidFill>
                </a:endParaRPr>
              </a:p>
            </p:txBody>
          </p:sp>
        </p:grpSp>
        <p:cxnSp>
          <p:nvCxnSpPr>
            <p:cNvPr id="8" name="Google Shape;146;p19">
              <a:extLst>
                <a:ext uri="{FF2B5EF4-FFF2-40B4-BE49-F238E27FC236}">
                  <a16:creationId xmlns:a16="http://schemas.microsoft.com/office/drawing/2014/main" id="{5801E09A-F399-4E5B-A747-D9C2BE557F9B}"/>
                </a:ext>
              </a:extLst>
            </p:cNvPr>
            <p:cNvCxnSpPr>
              <a:cxnSpLocks/>
              <a:stCxn id="6" idx="3"/>
              <a:endCxn id="25" idx="1"/>
            </p:cNvCxnSpPr>
            <p:nvPr/>
          </p:nvCxnSpPr>
          <p:spPr>
            <a:xfrm flipV="1">
              <a:off x="1395784" y="3217199"/>
              <a:ext cx="431700" cy="805906"/>
            </a:xfrm>
            <a:prstGeom prst="straightConnector1">
              <a:avLst/>
            </a:prstGeom>
            <a:noFill/>
            <a:ln w="76200" cap="flat" cmpd="sng">
              <a:solidFill>
                <a:schemeClr val="lt2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" name="Google Shape;147;p19">
              <a:extLst>
                <a:ext uri="{FF2B5EF4-FFF2-40B4-BE49-F238E27FC236}">
                  <a16:creationId xmlns:a16="http://schemas.microsoft.com/office/drawing/2014/main" id="{D8042397-969D-432F-BC14-B05F6B6661CC}"/>
                </a:ext>
              </a:extLst>
            </p:cNvPr>
            <p:cNvCxnSpPr>
              <a:stCxn id="6" idx="3"/>
              <a:endCxn id="26" idx="1"/>
            </p:cNvCxnSpPr>
            <p:nvPr/>
          </p:nvCxnSpPr>
          <p:spPr>
            <a:xfrm>
              <a:off x="1395784" y="4023105"/>
              <a:ext cx="431700" cy="805907"/>
            </a:xfrm>
            <a:prstGeom prst="straightConnector1">
              <a:avLst/>
            </a:prstGeom>
            <a:noFill/>
            <a:ln w="76200" cap="flat" cmpd="sng">
              <a:solidFill>
                <a:schemeClr val="lt2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" name="Google Shape;148;p19">
              <a:extLst>
                <a:ext uri="{FF2B5EF4-FFF2-40B4-BE49-F238E27FC236}">
                  <a16:creationId xmlns:a16="http://schemas.microsoft.com/office/drawing/2014/main" id="{50626BFA-53F8-4C02-B466-F1F9FD261940}"/>
                </a:ext>
              </a:extLst>
            </p:cNvPr>
            <p:cNvGrpSpPr/>
            <p:nvPr/>
          </p:nvGrpSpPr>
          <p:grpSpPr>
            <a:xfrm>
              <a:off x="6135001" y="2537099"/>
              <a:ext cx="1360200" cy="2972013"/>
              <a:chOff x="853025" y="1893075"/>
              <a:chExt cx="1360200" cy="2972013"/>
            </a:xfrm>
          </p:grpSpPr>
          <p:sp>
            <p:nvSpPr>
              <p:cNvPr id="23" name="Google Shape;149;p19">
                <a:extLst>
                  <a:ext uri="{FF2B5EF4-FFF2-40B4-BE49-F238E27FC236}">
                    <a16:creationId xmlns:a16="http://schemas.microsoft.com/office/drawing/2014/main" id="{EDE8B0CA-9479-4D5D-8651-827AB94F6820}"/>
                  </a:ext>
                </a:extLst>
              </p:cNvPr>
              <p:cNvSpPr/>
              <p:nvPr/>
            </p:nvSpPr>
            <p:spPr>
              <a:xfrm>
                <a:off x="853025" y="1893075"/>
                <a:ext cx="1360200" cy="1360200"/>
              </a:xfrm>
              <a:prstGeom prst="rect">
                <a:avLst/>
              </a:prstGeom>
              <a:solidFill>
                <a:schemeClr val="accent5">
                  <a:alpha val="20000"/>
                </a:schemeClr>
              </a:solidFill>
              <a:ln w="9525" cap="flat" cmpd="sng">
                <a:solidFill>
                  <a:schemeClr val="dk2">
                    <a:alpha val="2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000000">
                        <a:alpha val="92000"/>
                      </a:srgbClr>
                    </a:solidFill>
                  </a:rPr>
                  <a:t>Reducer</a:t>
                </a:r>
                <a:endParaRPr>
                  <a:solidFill>
                    <a:srgbClr val="000000">
                      <a:alpha val="92000"/>
                    </a:srgbClr>
                  </a:solidFill>
                </a:endParaRPr>
              </a:p>
            </p:txBody>
          </p:sp>
          <p:sp>
            <p:nvSpPr>
              <p:cNvPr id="24" name="Google Shape;150;p19">
                <a:extLst>
                  <a:ext uri="{FF2B5EF4-FFF2-40B4-BE49-F238E27FC236}">
                    <a16:creationId xmlns:a16="http://schemas.microsoft.com/office/drawing/2014/main" id="{DF9BE372-4B91-419B-9883-9BA7604874F2}"/>
                  </a:ext>
                </a:extLst>
              </p:cNvPr>
              <p:cNvSpPr/>
              <p:nvPr/>
            </p:nvSpPr>
            <p:spPr>
              <a:xfrm>
                <a:off x="853025" y="3504888"/>
                <a:ext cx="1360200" cy="1360200"/>
              </a:xfrm>
              <a:prstGeom prst="rect">
                <a:avLst/>
              </a:prstGeom>
              <a:solidFill>
                <a:schemeClr val="accent5">
                  <a:alpha val="20000"/>
                </a:schemeClr>
              </a:solidFill>
              <a:ln w="9525" cap="flat" cmpd="sng">
                <a:solidFill>
                  <a:schemeClr val="dk2">
                    <a:alpha val="2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000000">
                        <a:alpha val="92000"/>
                      </a:srgbClr>
                    </a:solidFill>
                  </a:rPr>
                  <a:t>Reducer</a:t>
                </a:r>
                <a:endParaRPr>
                  <a:solidFill>
                    <a:srgbClr val="000000">
                      <a:alpha val="92000"/>
                    </a:srgbClr>
                  </a:solidFill>
                </a:endParaRPr>
              </a:p>
            </p:txBody>
          </p:sp>
        </p:grpSp>
        <p:cxnSp>
          <p:nvCxnSpPr>
            <p:cNvPr id="11" name="Google Shape;151;p19">
              <a:extLst>
                <a:ext uri="{FF2B5EF4-FFF2-40B4-BE49-F238E27FC236}">
                  <a16:creationId xmlns:a16="http://schemas.microsoft.com/office/drawing/2014/main" id="{15FBF2ED-9BBA-4AC2-BAAF-030500D17A05}"/>
                </a:ext>
              </a:extLst>
            </p:cNvPr>
            <p:cNvCxnSpPr>
              <a:cxnSpLocks/>
              <a:stCxn id="21" idx="3"/>
              <a:endCxn id="23" idx="1"/>
            </p:cNvCxnSpPr>
            <p:nvPr/>
          </p:nvCxnSpPr>
          <p:spPr>
            <a:xfrm>
              <a:off x="5252100" y="3217199"/>
              <a:ext cx="882901" cy="0"/>
            </a:xfrm>
            <a:prstGeom prst="straightConnector1">
              <a:avLst/>
            </a:prstGeom>
            <a:solidFill>
              <a:scrgbClr r="0" g="0" b="0">
                <a:alpha val="20000"/>
              </a:scrgbClr>
            </a:solidFill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52;p19">
              <a:extLst>
                <a:ext uri="{FF2B5EF4-FFF2-40B4-BE49-F238E27FC236}">
                  <a16:creationId xmlns:a16="http://schemas.microsoft.com/office/drawing/2014/main" id="{C7CCC454-4879-47F5-9230-70E3BBB7B099}"/>
                </a:ext>
              </a:extLst>
            </p:cNvPr>
            <p:cNvCxnSpPr>
              <a:cxnSpLocks/>
              <a:stCxn id="21" idx="3"/>
              <a:endCxn id="24" idx="1"/>
            </p:cNvCxnSpPr>
            <p:nvPr/>
          </p:nvCxnSpPr>
          <p:spPr>
            <a:xfrm>
              <a:off x="5252100" y="3217199"/>
              <a:ext cx="882901" cy="1611813"/>
            </a:xfrm>
            <a:prstGeom prst="straightConnector1">
              <a:avLst/>
            </a:prstGeom>
            <a:solidFill>
              <a:scrgbClr r="0" g="0" b="0">
                <a:alpha val="20000"/>
              </a:scrgbClr>
            </a:solidFill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53;p19">
              <a:extLst>
                <a:ext uri="{FF2B5EF4-FFF2-40B4-BE49-F238E27FC236}">
                  <a16:creationId xmlns:a16="http://schemas.microsoft.com/office/drawing/2014/main" id="{3F255349-34CC-4D66-B841-181A409D5B4C}"/>
                </a:ext>
              </a:extLst>
            </p:cNvPr>
            <p:cNvCxnSpPr>
              <a:cxnSpLocks/>
              <a:stCxn id="22" idx="3"/>
              <a:endCxn id="23" idx="1"/>
            </p:cNvCxnSpPr>
            <p:nvPr/>
          </p:nvCxnSpPr>
          <p:spPr>
            <a:xfrm flipV="1">
              <a:off x="5252100" y="3217199"/>
              <a:ext cx="882901" cy="1611813"/>
            </a:xfrm>
            <a:prstGeom prst="straightConnector1">
              <a:avLst/>
            </a:prstGeom>
            <a:solidFill>
              <a:scrgbClr r="0" g="0" b="0">
                <a:alpha val="20000"/>
              </a:scrgbClr>
            </a:solidFill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54;p19">
              <a:extLst>
                <a:ext uri="{FF2B5EF4-FFF2-40B4-BE49-F238E27FC236}">
                  <a16:creationId xmlns:a16="http://schemas.microsoft.com/office/drawing/2014/main" id="{6D3DCDAF-2AAB-4F62-B5B1-50B13D5C878D}"/>
                </a:ext>
              </a:extLst>
            </p:cNvPr>
            <p:cNvCxnSpPr>
              <a:cxnSpLocks/>
              <a:stCxn id="22" idx="3"/>
              <a:endCxn id="24" idx="1"/>
            </p:cNvCxnSpPr>
            <p:nvPr/>
          </p:nvCxnSpPr>
          <p:spPr>
            <a:xfrm>
              <a:off x="5252100" y="4829012"/>
              <a:ext cx="882901" cy="0"/>
            </a:xfrm>
            <a:prstGeom prst="straightConnector1">
              <a:avLst/>
            </a:prstGeom>
            <a:solidFill>
              <a:scrgbClr r="0" g="0" b="0">
                <a:alpha val="20000"/>
              </a:scrgbClr>
            </a:solidFill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" name="Google Shape;156;p19">
              <a:extLst>
                <a:ext uri="{FF2B5EF4-FFF2-40B4-BE49-F238E27FC236}">
                  <a16:creationId xmlns:a16="http://schemas.microsoft.com/office/drawing/2014/main" id="{CF3B5821-A3F3-45A2-A905-B7E764C91564}"/>
                </a:ext>
              </a:extLst>
            </p:cNvPr>
            <p:cNvSpPr/>
            <p:nvPr/>
          </p:nvSpPr>
          <p:spPr>
            <a:xfrm>
              <a:off x="7698002" y="3343005"/>
              <a:ext cx="1360200" cy="1360200"/>
            </a:xfrm>
            <a:prstGeom prst="rect">
              <a:avLst/>
            </a:prstGeom>
            <a:solidFill>
              <a:schemeClr val="lt2">
                <a:alpha val="20000"/>
              </a:schemeClr>
            </a:solidFill>
            <a:ln w="9525" cap="flat" cmpd="sng">
              <a:solidFill>
                <a:schemeClr val="dk2">
                  <a:alpha val="2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>
                      <a:alpha val="92000"/>
                    </a:srgbClr>
                  </a:solidFill>
                </a:rPr>
                <a:t>Output</a:t>
              </a:r>
              <a:endParaRPr>
                <a:solidFill>
                  <a:srgbClr val="000000">
                    <a:alpha val="92000"/>
                  </a:srgbClr>
                </a:solidFill>
              </a:endParaRPr>
            </a:p>
          </p:txBody>
        </p:sp>
        <p:cxnSp>
          <p:nvCxnSpPr>
            <p:cNvPr id="16" name="Google Shape;158;p19">
              <a:extLst>
                <a:ext uri="{FF2B5EF4-FFF2-40B4-BE49-F238E27FC236}">
                  <a16:creationId xmlns:a16="http://schemas.microsoft.com/office/drawing/2014/main" id="{0CD7BC99-5EED-4E89-81FE-855FE2C33C1B}"/>
                </a:ext>
              </a:extLst>
            </p:cNvPr>
            <p:cNvCxnSpPr>
              <a:stCxn id="23" idx="3"/>
              <a:endCxn id="15" idx="1"/>
            </p:cNvCxnSpPr>
            <p:nvPr/>
          </p:nvCxnSpPr>
          <p:spPr>
            <a:xfrm>
              <a:off x="7495201" y="3217199"/>
              <a:ext cx="202801" cy="805906"/>
            </a:xfrm>
            <a:prstGeom prst="straightConnector1">
              <a:avLst/>
            </a:prstGeom>
            <a:solidFill>
              <a:scrgbClr r="0" g="0" b="0">
                <a:alpha val="20000"/>
              </a:scrgbClr>
            </a:solidFill>
            <a:ln w="76200" cap="flat" cmpd="sng">
              <a:solidFill>
                <a:schemeClr val="dk2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59;p19">
              <a:extLst>
                <a:ext uri="{FF2B5EF4-FFF2-40B4-BE49-F238E27FC236}">
                  <a16:creationId xmlns:a16="http://schemas.microsoft.com/office/drawing/2014/main" id="{9EC93E2F-07D0-4139-BA2A-1FC677EE592D}"/>
                </a:ext>
              </a:extLst>
            </p:cNvPr>
            <p:cNvCxnSpPr>
              <a:cxnSpLocks/>
              <a:stCxn id="24" idx="3"/>
              <a:endCxn id="15" idx="1"/>
            </p:cNvCxnSpPr>
            <p:nvPr/>
          </p:nvCxnSpPr>
          <p:spPr>
            <a:xfrm flipV="1">
              <a:off x="7495201" y="4023105"/>
              <a:ext cx="202801" cy="805907"/>
            </a:xfrm>
            <a:prstGeom prst="straightConnector1">
              <a:avLst/>
            </a:prstGeom>
            <a:solidFill>
              <a:scrgbClr r="0" g="0" b="0">
                <a:alpha val="20000"/>
              </a:scrgbClr>
            </a:solidFill>
            <a:ln w="76200" cap="flat" cmpd="sng">
              <a:solidFill>
                <a:schemeClr val="dk2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8" name="Google Shape;143;p19">
              <a:extLst>
                <a:ext uri="{FF2B5EF4-FFF2-40B4-BE49-F238E27FC236}">
                  <a16:creationId xmlns:a16="http://schemas.microsoft.com/office/drawing/2014/main" id="{3A307964-4124-46D9-A02B-51E0141E8265}"/>
                </a:ext>
              </a:extLst>
            </p:cNvPr>
            <p:cNvGrpSpPr/>
            <p:nvPr/>
          </p:nvGrpSpPr>
          <p:grpSpPr>
            <a:xfrm>
              <a:off x="3891900" y="2537099"/>
              <a:ext cx="1360200" cy="2972013"/>
              <a:chOff x="853025" y="1893075"/>
              <a:chExt cx="1360200" cy="2972013"/>
            </a:xfrm>
            <a:solidFill>
              <a:srgbClr val="FF62C6"/>
            </a:solidFill>
          </p:grpSpPr>
          <p:sp>
            <p:nvSpPr>
              <p:cNvPr id="21" name="Google Shape;144;p19">
                <a:extLst>
                  <a:ext uri="{FF2B5EF4-FFF2-40B4-BE49-F238E27FC236}">
                    <a16:creationId xmlns:a16="http://schemas.microsoft.com/office/drawing/2014/main" id="{86CBA0FD-10A8-46BE-98AE-993FFBD38DC6}"/>
                  </a:ext>
                </a:extLst>
              </p:cNvPr>
              <p:cNvSpPr/>
              <p:nvPr/>
            </p:nvSpPr>
            <p:spPr>
              <a:xfrm>
                <a:off x="853025" y="1893075"/>
                <a:ext cx="1360200" cy="1360200"/>
              </a:xfrm>
              <a:prstGeom prst="rect">
                <a:avLst/>
              </a:prstGeom>
              <a:solidFill>
                <a:srgbClr val="FF62C6">
                  <a:alpha val="20000"/>
                </a:srgbClr>
              </a:solidFill>
              <a:ln w="9525" cap="flat" cmpd="sng">
                <a:solidFill>
                  <a:schemeClr val="dk2">
                    <a:alpha val="2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dirty="0">
                    <a:solidFill>
                      <a:srgbClr val="000000">
                        <a:alpha val="92000"/>
                      </a:srgbClr>
                    </a:solidFill>
                  </a:rPr>
                  <a:t>Part</a:t>
                </a:r>
                <a:r>
                  <a:rPr lang="en-US" dirty="0" err="1">
                    <a:solidFill>
                      <a:srgbClr val="000000">
                        <a:alpha val="92000"/>
                      </a:srgbClr>
                    </a:solidFill>
                  </a:rPr>
                  <a:t>itioner</a:t>
                </a:r>
                <a:endParaRPr dirty="0">
                  <a:solidFill>
                    <a:srgbClr val="000000">
                      <a:alpha val="92000"/>
                    </a:srgbClr>
                  </a:solidFill>
                </a:endParaRPr>
              </a:p>
            </p:txBody>
          </p:sp>
          <p:sp>
            <p:nvSpPr>
              <p:cNvPr id="22" name="Google Shape;145;p19">
                <a:extLst>
                  <a:ext uri="{FF2B5EF4-FFF2-40B4-BE49-F238E27FC236}">
                    <a16:creationId xmlns:a16="http://schemas.microsoft.com/office/drawing/2014/main" id="{230F16E0-7684-4548-914E-0A74782B2115}"/>
                  </a:ext>
                </a:extLst>
              </p:cNvPr>
              <p:cNvSpPr/>
              <p:nvPr/>
            </p:nvSpPr>
            <p:spPr>
              <a:xfrm>
                <a:off x="853025" y="3504888"/>
                <a:ext cx="1360200" cy="1360200"/>
              </a:xfrm>
              <a:prstGeom prst="rect">
                <a:avLst/>
              </a:prstGeom>
              <a:solidFill>
                <a:srgbClr val="FF62C6">
                  <a:alpha val="20000"/>
                </a:srgbClr>
              </a:solidFill>
              <a:ln w="9525" cap="flat" cmpd="sng">
                <a:solidFill>
                  <a:schemeClr val="dk2">
                    <a:alpha val="2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dirty="0">
                    <a:solidFill>
                      <a:srgbClr val="000000">
                        <a:alpha val="92000"/>
                      </a:srgbClr>
                    </a:solidFill>
                  </a:rPr>
                  <a:t>Partitioner</a:t>
                </a:r>
                <a:endParaRPr dirty="0">
                  <a:solidFill>
                    <a:srgbClr val="000000">
                      <a:alpha val="92000"/>
                    </a:srgbClr>
                  </a:solidFill>
                </a:endParaRPr>
              </a:p>
            </p:txBody>
          </p:sp>
        </p:grpSp>
        <p:cxnSp>
          <p:nvCxnSpPr>
            <p:cNvPr id="19" name="Google Shape;146;p19">
              <a:extLst>
                <a:ext uri="{FF2B5EF4-FFF2-40B4-BE49-F238E27FC236}">
                  <a16:creationId xmlns:a16="http://schemas.microsoft.com/office/drawing/2014/main" id="{763EB35B-6B0C-42CB-A8C3-A9742E0B3E06}"/>
                </a:ext>
              </a:extLst>
            </p:cNvPr>
            <p:cNvCxnSpPr>
              <a:cxnSpLocks/>
              <a:stCxn id="21" idx="1"/>
              <a:endCxn id="25" idx="3"/>
            </p:cNvCxnSpPr>
            <p:nvPr/>
          </p:nvCxnSpPr>
          <p:spPr>
            <a:xfrm flipH="1">
              <a:off x="3187684" y="3217199"/>
              <a:ext cx="704216" cy="0"/>
            </a:xfrm>
            <a:prstGeom prst="straightConnector1">
              <a:avLst/>
            </a:prstGeom>
            <a:solidFill>
              <a:scrgbClr r="0" g="0" b="0">
                <a:alpha val="20000"/>
              </a:scrgbClr>
            </a:solidFill>
            <a:ln w="76200" cap="flat" cmpd="sng">
              <a:solidFill>
                <a:schemeClr val="dk2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146;p19">
              <a:extLst>
                <a:ext uri="{FF2B5EF4-FFF2-40B4-BE49-F238E27FC236}">
                  <a16:creationId xmlns:a16="http://schemas.microsoft.com/office/drawing/2014/main" id="{F1910F58-49B9-4BE5-9E16-A0F8B74EEDFC}"/>
                </a:ext>
              </a:extLst>
            </p:cNvPr>
            <p:cNvCxnSpPr>
              <a:cxnSpLocks/>
              <a:stCxn id="22" idx="1"/>
              <a:endCxn id="26" idx="3"/>
            </p:cNvCxnSpPr>
            <p:nvPr/>
          </p:nvCxnSpPr>
          <p:spPr>
            <a:xfrm flipH="1">
              <a:off x="3187684" y="4829012"/>
              <a:ext cx="704216" cy="0"/>
            </a:xfrm>
            <a:prstGeom prst="straightConnector1">
              <a:avLst/>
            </a:prstGeom>
            <a:solidFill>
              <a:scrgbClr r="0" g="0" b="0">
                <a:alpha val="20000"/>
              </a:scrgbClr>
            </a:solidFill>
            <a:ln w="76200" cap="flat" cmpd="sng">
              <a:solidFill>
                <a:schemeClr val="dk2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961282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1CA38-96BA-4103-B15A-2282B8431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GoMR</a:t>
            </a:r>
            <a:r>
              <a:rPr lang="en-US" dirty="0"/>
              <a:t> - Wiring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110158-9D37-4BA0-9DB5-F8CE270BD1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    </a:t>
            </a:r>
            <a:r>
              <a:rPr lang="en-US" dirty="0" err="1">
                <a:solidFill>
                  <a:srgbClr val="9CDCFE">
                    <a:alpha val="20000"/>
                  </a:srgbClr>
                </a:solidFill>
                <a:latin typeface="Consolas" panose="020B0609020204030204" pitchFamily="49" charset="0"/>
              </a:rPr>
              <a:t>inChansMap</a:t>
            </a: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 = </a:t>
            </a:r>
            <a:r>
              <a:rPr lang="en-US" dirty="0">
                <a:solidFill>
                  <a:srgbClr val="DCDCAA">
                    <a:alpha val="20000"/>
                  </a:srgbClr>
                </a:solidFill>
                <a:latin typeface="Consolas" panose="020B0609020204030204" pitchFamily="49" charset="0"/>
              </a:rPr>
              <a:t>make</a:t>
            </a: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([]</a:t>
            </a:r>
            <a:r>
              <a:rPr lang="en-US" dirty="0" err="1">
                <a:solidFill>
                  <a:srgbClr val="569CD6">
                    <a:alpha val="20000"/>
                  </a:srgbClr>
                </a:solidFill>
                <a:latin typeface="Consolas" panose="020B0609020204030204" pitchFamily="49" charset="0"/>
              </a:rPr>
              <a:t>chan</a:t>
            </a: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569CD6">
                    <a:alpha val="20000"/>
                  </a:srgbClr>
                </a:solidFill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{}, </a:t>
            </a:r>
            <a:r>
              <a:rPr lang="en-US" dirty="0" err="1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numMappers</a:t>
            </a: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)</a:t>
            </a:r>
          </a:p>
          <a:p>
            <a:pPr marL="114300" indent="0">
              <a:buNone/>
            </a:pP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    </a:t>
            </a:r>
            <a:r>
              <a:rPr lang="en-US" dirty="0" err="1">
                <a:solidFill>
                  <a:srgbClr val="9CDCFE">
                    <a:alpha val="20000"/>
                  </a:srgbClr>
                </a:solidFill>
                <a:latin typeface="Consolas" panose="020B0609020204030204" pitchFamily="49" charset="0"/>
              </a:rPr>
              <a:t>inChansPartition</a:t>
            </a: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 := </a:t>
            </a:r>
            <a:r>
              <a:rPr lang="en-US" dirty="0">
                <a:solidFill>
                  <a:srgbClr val="DCDCAA">
                    <a:alpha val="20000"/>
                  </a:srgbClr>
                </a:solidFill>
                <a:latin typeface="Consolas" panose="020B0609020204030204" pitchFamily="49" charset="0"/>
              </a:rPr>
              <a:t>make</a:t>
            </a: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([]</a:t>
            </a:r>
            <a:r>
              <a:rPr lang="en-US" dirty="0" err="1">
                <a:solidFill>
                  <a:srgbClr val="569CD6">
                    <a:alpha val="20000"/>
                  </a:srgbClr>
                </a:solidFill>
                <a:latin typeface="Consolas" panose="020B0609020204030204" pitchFamily="49" charset="0"/>
              </a:rPr>
              <a:t>chan</a:t>
            </a: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569CD6">
                    <a:alpha val="20000"/>
                  </a:srgbClr>
                </a:solidFill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{}, </a:t>
            </a:r>
            <a:r>
              <a:rPr lang="en-US" dirty="0" err="1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numMappers</a:t>
            </a: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)</a:t>
            </a:r>
          </a:p>
          <a:p>
            <a:pPr marL="114300" indent="0">
              <a:buNone/>
            </a:pP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    </a:t>
            </a:r>
            <a:r>
              <a:rPr lang="en-US" dirty="0" err="1">
                <a:solidFill>
                  <a:srgbClr val="9CDCFE">
                    <a:alpha val="20000"/>
                  </a:srgbClr>
                </a:solidFill>
                <a:latin typeface="Consolas" panose="020B0609020204030204" pitchFamily="49" charset="0"/>
              </a:rPr>
              <a:t>inChansReduce</a:t>
            </a: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 := </a:t>
            </a:r>
            <a:r>
              <a:rPr lang="en-US" dirty="0">
                <a:solidFill>
                  <a:srgbClr val="DCDCAA">
                    <a:alpha val="20000"/>
                  </a:srgbClr>
                </a:solidFill>
                <a:latin typeface="Consolas" panose="020B0609020204030204" pitchFamily="49" charset="0"/>
              </a:rPr>
              <a:t>make</a:t>
            </a: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([]</a:t>
            </a:r>
            <a:r>
              <a:rPr lang="en-US" dirty="0" err="1">
                <a:solidFill>
                  <a:srgbClr val="569CD6">
                    <a:alpha val="20000"/>
                  </a:srgbClr>
                </a:solidFill>
                <a:latin typeface="Consolas" panose="020B0609020204030204" pitchFamily="49" charset="0"/>
              </a:rPr>
              <a:t>chan</a:t>
            </a: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569CD6">
                    <a:alpha val="20000"/>
                  </a:srgbClr>
                </a:solidFill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{}, </a:t>
            </a:r>
            <a:r>
              <a:rPr lang="en-US" dirty="0" err="1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numReducers</a:t>
            </a:r>
            <a:r>
              <a:rPr lang="en-US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)</a:t>
            </a:r>
          </a:p>
          <a:p>
            <a:pPr marL="114300" indent="0">
              <a:buNone/>
            </a:pP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dirty="0" err="1">
                <a:solidFill>
                  <a:srgbClr val="9CDCFE"/>
                </a:solidFill>
                <a:latin typeface="Consolas" panose="020B0609020204030204" pitchFamily="49" charset="0"/>
              </a:rPr>
              <a:t>outChanReduce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= </a:t>
            </a:r>
            <a:r>
              <a:rPr lang="en-US" dirty="0">
                <a:solidFill>
                  <a:srgbClr val="DCDCAA"/>
                </a:solidFill>
                <a:latin typeface="Consolas" panose="020B0609020204030204" pitchFamily="49" charset="0"/>
              </a:rPr>
              <a:t>make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569CD6"/>
                </a:solidFill>
                <a:latin typeface="Consolas" panose="020B0609020204030204" pitchFamily="49" charset="0"/>
              </a:rPr>
              <a:t>chan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569CD6"/>
                </a:solidFill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{}, CHANBUF)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0B6CF9-998A-43C0-9419-345A8BD9A5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A8399A3-D19D-4F51-9DF1-7114AB33E9DC}"/>
              </a:ext>
            </a:extLst>
          </p:cNvPr>
          <p:cNvGrpSpPr/>
          <p:nvPr/>
        </p:nvGrpSpPr>
        <p:grpSpPr>
          <a:xfrm>
            <a:off x="311700" y="3670305"/>
            <a:ext cx="8520600" cy="2421528"/>
            <a:chOff x="35584" y="2537099"/>
            <a:chExt cx="9022618" cy="2972013"/>
          </a:xfrm>
        </p:grpSpPr>
        <p:sp>
          <p:nvSpPr>
            <p:cNvPr id="6" name="Google Shape;142;p19">
              <a:extLst>
                <a:ext uri="{FF2B5EF4-FFF2-40B4-BE49-F238E27FC236}">
                  <a16:creationId xmlns:a16="http://schemas.microsoft.com/office/drawing/2014/main" id="{3E90E92A-BE0A-4E32-A7BD-F43CC9445BCD}"/>
                </a:ext>
              </a:extLst>
            </p:cNvPr>
            <p:cNvSpPr/>
            <p:nvPr/>
          </p:nvSpPr>
          <p:spPr>
            <a:xfrm>
              <a:off x="35584" y="3343005"/>
              <a:ext cx="1360200" cy="1360200"/>
            </a:xfrm>
            <a:prstGeom prst="rect">
              <a:avLst/>
            </a:prstGeom>
            <a:solidFill>
              <a:schemeClr val="lt2">
                <a:alpha val="20000"/>
              </a:schemeClr>
            </a:solidFill>
            <a:ln w="9525" cap="flat" cmpd="sng">
              <a:solidFill>
                <a:schemeClr val="dk2">
                  <a:alpha val="2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>
                      <a:alpha val="92000"/>
                    </a:srgbClr>
                  </a:solidFill>
                </a:rPr>
                <a:t>Input</a:t>
              </a:r>
              <a:endParaRPr>
                <a:solidFill>
                  <a:srgbClr val="000000">
                    <a:alpha val="92000"/>
                  </a:srgbClr>
                </a:solidFill>
              </a:endParaRPr>
            </a:p>
          </p:txBody>
        </p:sp>
        <p:grpSp>
          <p:nvGrpSpPr>
            <p:cNvPr id="7" name="Google Shape;143;p19">
              <a:extLst>
                <a:ext uri="{FF2B5EF4-FFF2-40B4-BE49-F238E27FC236}">
                  <a16:creationId xmlns:a16="http://schemas.microsoft.com/office/drawing/2014/main" id="{E252DCA6-A377-4E17-951B-7ECA458236F4}"/>
                </a:ext>
              </a:extLst>
            </p:cNvPr>
            <p:cNvGrpSpPr/>
            <p:nvPr/>
          </p:nvGrpSpPr>
          <p:grpSpPr>
            <a:xfrm>
              <a:off x="1827484" y="2537099"/>
              <a:ext cx="1360200" cy="2972013"/>
              <a:chOff x="853025" y="1893075"/>
              <a:chExt cx="1360200" cy="2972013"/>
            </a:xfrm>
          </p:grpSpPr>
          <p:sp>
            <p:nvSpPr>
              <p:cNvPr id="25" name="Google Shape;144;p19">
                <a:extLst>
                  <a:ext uri="{FF2B5EF4-FFF2-40B4-BE49-F238E27FC236}">
                    <a16:creationId xmlns:a16="http://schemas.microsoft.com/office/drawing/2014/main" id="{A0E3D13D-5A7D-416F-B82F-9F1BBF106785}"/>
                  </a:ext>
                </a:extLst>
              </p:cNvPr>
              <p:cNvSpPr/>
              <p:nvPr/>
            </p:nvSpPr>
            <p:spPr>
              <a:xfrm>
                <a:off x="853025" y="1893075"/>
                <a:ext cx="1360200" cy="1360200"/>
              </a:xfrm>
              <a:prstGeom prst="rect">
                <a:avLst/>
              </a:prstGeom>
              <a:solidFill>
                <a:schemeClr val="accent4">
                  <a:alpha val="20000"/>
                </a:schemeClr>
              </a:solidFill>
              <a:ln w="9525" cap="flat" cmpd="sng">
                <a:solidFill>
                  <a:schemeClr val="dk2">
                    <a:alpha val="2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000000">
                        <a:alpha val="92000"/>
                      </a:srgbClr>
                    </a:solidFill>
                  </a:rPr>
                  <a:t>Mapper</a:t>
                </a:r>
                <a:endParaRPr>
                  <a:solidFill>
                    <a:srgbClr val="000000">
                      <a:alpha val="92000"/>
                    </a:srgbClr>
                  </a:solidFill>
                </a:endParaRPr>
              </a:p>
            </p:txBody>
          </p:sp>
          <p:sp>
            <p:nvSpPr>
              <p:cNvPr id="26" name="Google Shape;145;p19">
                <a:extLst>
                  <a:ext uri="{FF2B5EF4-FFF2-40B4-BE49-F238E27FC236}">
                    <a16:creationId xmlns:a16="http://schemas.microsoft.com/office/drawing/2014/main" id="{B162CDB6-DC31-4ABA-B43B-65D0BD9C74CE}"/>
                  </a:ext>
                </a:extLst>
              </p:cNvPr>
              <p:cNvSpPr/>
              <p:nvPr/>
            </p:nvSpPr>
            <p:spPr>
              <a:xfrm>
                <a:off x="853025" y="3504888"/>
                <a:ext cx="1360200" cy="1360200"/>
              </a:xfrm>
              <a:prstGeom prst="rect">
                <a:avLst/>
              </a:prstGeom>
              <a:solidFill>
                <a:schemeClr val="accent4">
                  <a:alpha val="20000"/>
                </a:schemeClr>
              </a:solidFill>
              <a:ln w="9525" cap="flat" cmpd="sng">
                <a:solidFill>
                  <a:schemeClr val="dk2">
                    <a:alpha val="2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000000">
                        <a:alpha val="92000"/>
                      </a:srgbClr>
                    </a:solidFill>
                  </a:rPr>
                  <a:t>Mapper</a:t>
                </a:r>
                <a:endParaRPr>
                  <a:solidFill>
                    <a:srgbClr val="000000">
                      <a:alpha val="92000"/>
                    </a:srgbClr>
                  </a:solidFill>
                </a:endParaRPr>
              </a:p>
            </p:txBody>
          </p:sp>
        </p:grpSp>
        <p:cxnSp>
          <p:nvCxnSpPr>
            <p:cNvPr id="8" name="Google Shape;146;p19">
              <a:extLst>
                <a:ext uri="{FF2B5EF4-FFF2-40B4-BE49-F238E27FC236}">
                  <a16:creationId xmlns:a16="http://schemas.microsoft.com/office/drawing/2014/main" id="{5801E09A-F399-4E5B-A747-D9C2BE557F9B}"/>
                </a:ext>
              </a:extLst>
            </p:cNvPr>
            <p:cNvCxnSpPr>
              <a:cxnSpLocks/>
              <a:stCxn id="6" idx="3"/>
              <a:endCxn id="25" idx="1"/>
            </p:cNvCxnSpPr>
            <p:nvPr/>
          </p:nvCxnSpPr>
          <p:spPr>
            <a:xfrm flipV="1">
              <a:off x="1395784" y="3217199"/>
              <a:ext cx="431700" cy="805906"/>
            </a:xfrm>
            <a:prstGeom prst="straightConnector1">
              <a:avLst/>
            </a:prstGeom>
            <a:noFill/>
            <a:ln w="76200" cap="flat" cmpd="sng">
              <a:solidFill>
                <a:schemeClr val="lt2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" name="Google Shape;147;p19">
              <a:extLst>
                <a:ext uri="{FF2B5EF4-FFF2-40B4-BE49-F238E27FC236}">
                  <a16:creationId xmlns:a16="http://schemas.microsoft.com/office/drawing/2014/main" id="{D8042397-969D-432F-BC14-B05F6B6661CC}"/>
                </a:ext>
              </a:extLst>
            </p:cNvPr>
            <p:cNvCxnSpPr>
              <a:stCxn id="6" idx="3"/>
              <a:endCxn id="26" idx="1"/>
            </p:cNvCxnSpPr>
            <p:nvPr/>
          </p:nvCxnSpPr>
          <p:spPr>
            <a:xfrm>
              <a:off x="1395784" y="4023105"/>
              <a:ext cx="431700" cy="805907"/>
            </a:xfrm>
            <a:prstGeom prst="straightConnector1">
              <a:avLst/>
            </a:prstGeom>
            <a:noFill/>
            <a:ln w="76200" cap="flat" cmpd="sng">
              <a:solidFill>
                <a:schemeClr val="lt2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" name="Google Shape;148;p19">
              <a:extLst>
                <a:ext uri="{FF2B5EF4-FFF2-40B4-BE49-F238E27FC236}">
                  <a16:creationId xmlns:a16="http://schemas.microsoft.com/office/drawing/2014/main" id="{50626BFA-53F8-4C02-B466-F1F9FD261940}"/>
                </a:ext>
              </a:extLst>
            </p:cNvPr>
            <p:cNvGrpSpPr/>
            <p:nvPr/>
          </p:nvGrpSpPr>
          <p:grpSpPr>
            <a:xfrm>
              <a:off x="6135001" y="2537099"/>
              <a:ext cx="1360200" cy="2972013"/>
              <a:chOff x="853025" y="1893075"/>
              <a:chExt cx="1360200" cy="2972013"/>
            </a:xfrm>
          </p:grpSpPr>
          <p:sp>
            <p:nvSpPr>
              <p:cNvPr id="23" name="Google Shape;149;p19">
                <a:extLst>
                  <a:ext uri="{FF2B5EF4-FFF2-40B4-BE49-F238E27FC236}">
                    <a16:creationId xmlns:a16="http://schemas.microsoft.com/office/drawing/2014/main" id="{EDE8B0CA-9479-4D5D-8651-827AB94F6820}"/>
                  </a:ext>
                </a:extLst>
              </p:cNvPr>
              <p:cNvSpPr/>
              <p:nvPr/>
            </p:nvSpPr>
            <p:spPr>
              <a:xfrm>
                <a:off x="853025" y="1893075"/>
                <a:ext cx="1360200" cy="1360200"/>
              </a:xfrm>
              <a:prstGeom prst="rect">
                <a:avLst/>
              </a:prstGeom>
              <a:solidFill>
                <a:schemeClr val="accent5">
                  <a:alpha val="20000"/>
                </a:schemeClr>
              </a:solidFill>
              <a:ln w="9525" cap="flat" cmpd="sng">
                <a:solidFill>
                  <a:schemeClr val="dk2">
                    <a:alpha val="2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000000">
                        <a:alpha val="92000"/>
                      </a:srgbClr>
                    </a:solidFill>
                  </a:rPr>
                  <a:t>Reducer</a:t>
                </a:r>
                <a:endParaRPr>
                  <a:solidFill>
                    <a:srgbClr val="000000">
                      <a:alpha val="92000"/>
                    </a:srgbClr>
                  </a:solidFill>
                </a:endParaRPr>
              </a:p>
            </p:txBody>
          </p:sp>
          <p:sp>
            <p:nvSpPr>
              <p:cNvPr id="24" name="Google Shape;150;p19">
                <a:extLst>
                  <a:ext uri="{FF2B5EF4-FFF2-40B4-BE49-F238E27FC236}">
                    <a16:creationId xmlns:a16="http://schemas.microsoft.com/office/drawing/2014/main" id="{DF9BE372-4B91-419B-9883-9BA7604874F2}"/>
                  </a:ext>
                </a:extLst>
              </p:cNvPr>
              <p:cNvSpPr/>
              <p:nvPr/>
            </p:nvSpPr>
            <p:spPr>
              <a:xfrm>
                <a:off x="853025" y="3504888"/>
                <a:ext cx="1360200" cy="1360200"/>
              </a:xfrm>
              <a:prstGeom prst="rect">
                <a:avLst/>
              </a:prstGeom>
              <a:solidFill>
                <a:schemeClr val="accent5">
                  <a:alpha val="20000"/>
                </a:schemeClr>
              </a:solidFill>
              <a:ln w="9525" cap="flat" cmpd="sng">
                <a:solidFill>
                  <a:schemeClr val="dk2">
                    <a:alpha val="2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000000">
                        <a:alpha val="92000"/>
                      </a:srgbClr>
                    </a:solidFill>
                  </a:rPr>
                  <a:t>Reducer</a:t>
                </a:r>
                <a:endParaRPr>
                  <a:solidFill>
                    <a:srgbClr val="000000">
                      <a:alpha val="92000"/>
                    </a:srgbClr>
                  </a:solidFill>
                </a:endParaRPr>
              </a:p>
            </p:txBody>
          </p:sp>
        </p:grpSp>
        <p:cxnSp>
          <p:nvCxnSpPr>
            <p:cNvPr id="11" name="Google Shape;151;p19">
              <a:extLst>
                <a:ext uri="{FF2B5EF4-FFF2-40B4-BE49-F238E27FC236}">
                  <a16:creationId xmlns:a16="http://schemas.microsoft.com/office/drawing/2014/main" id="{15FBF2ED-9BBA-4AC2-BAAF-030500D17A05}"/>
                </a:ext>
              </a:extLst>
            </p:cNvPr>
            <p:cNvCxnSpPr>
              <a:cxnSpLocks/>
              <a:stCxn id="21" idx="3"/>
              <a:endCxn id="23" idx="1"/>
            </p:cNvCxnSpPr>
            <p:nvPr/>
          </p:nvCxnSpPr>
          <p:spPr>
            <a:xfrm>
              <a:off x="5252100" y="3217199"/>
              <a:ext cx="882901" cy="0"/>
            </a:xfrm>
            <a:prstGeom prst="straightConnector1">
              <a:avLst/>
            </a:prstGeom>
            <a:solidFill>
              <a:scrgbClr r="0" g="0" b="0">
                <a:alpha val="20000"/>
              </a:scrgbClr>
            </a:solidFill>
            <a:ln w="76200" cap="flat" cmpd="sng">
              <a:solidFill>
                <a:schemeClr val="dk2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52;p19">
              <a:extLst>
                <a:ext uri="{FF2B5EF4-FFF2-40B4-BE49-F238E27FC236}">
                  <a16:creationId xmlns:a16="http://schemas.microsoft.com/office/drawing/2014/main" id="{C7CCC454-4879-47F5-9230-70E3BBB7B099}"/>
                </a:ext>
              </a:extLst>
            </p:cNvPr>
            <p:cNvCxnSpPr>
              <a:cxnSpLocks/>
              <a:stCxn id="21" idx="3"/>
              <a:endCxn id="24" idx="1"/>
            </p:cNvCxnSpPr>
            <p:nvPr/>
          </p:nvCxnSpPr>
          <p:spPr>
            <a:xfrm>
              <a:off x="5252100" y="3217199"/>
              <a:ext cx="882901" cy="1611813"/>
            </a:xfrm>
            <a:prstGeom prst="straightConnector1">
              <a:avLst/>
            </a:prstGeom>
            <a:solidFill>
              <a:scrgbClr r="0" g="0" b="0">
                <a:alpha val="20000"/>
              </a:scrgbClr>
            </a:solidFill>
            <a:ln w="76200" cap="flat" cmpd="sng">
              <a:solidFill>
                <a:schemeClr val="dk2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53;p19">
              <a:extLst>
                <a:ext uri="{FF2B5EF4-FFF2-40B4-BE49-F238E27FC236}">
                  <a16:creationId xmlns:a16="http://schemas.microsoft.com/office/drawing/2014/main" id="{3F255349-34CC-4D66-B841-181A409D5B4C}"/>
                </a:ext>
              </a:extLst>
            </p:cNvPr>
            <p:cNvCxnSpPr>
              <a:cxnSpLocks/>
              <a:stCxn id="22" idx="3"/>
              <a:endCxn id="23" idx="1"/>
            </p:cNvCxnSpPr>
            <p:nvPr/>
          </p:nvCxnSpPr>
          <p:spPr>
            <a:xfrm flipV="1">
              <a:off x="5252100" y="3217199"/>
              <a:ext cx="882901" cy="1611813"/>
            </a:xfrm>
            <a:prstGeom prst="straightConnector1">
              <a:avLst/>
            </a:prstGeom>
            <a:solidFill>
              <a:scrgbClr r="0" g="0" b="0">
                <a:alpha val="20000"/>
              </a:scrgbClr>
            </a:solidFill>
            <a:ln w="76200" cap="flat" cmpd="sng">
              <a:solidFill>
                <a:schemeClr val="dk2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54;p19">
              <a:extLst>
                <a:ext uri="{FF2B5EF4-FFF2-40B4-BE49-F238E27FC236}">
                  <a16:creationId xmlns:a16="http://schemas.microsoft.com/office/drawing/2014/main" id="{6D3DCDAF-2AAB-4F62-B5B1-50B13D5C878D}"/>
                </a:ext>
              </a:extLst>
            </p:cNvPr>
            <p:cNvCxnSpPr>
              <a:cxnSpLocks/>
              <a:stCxn id="22" idx="3"/>
              <a:endCxn id="24" idx="1"/>
            </p:cNvCxnSpPr>
            <p:nvPr/>
          </p:nvCxnSpPr>
          <p:spPr>
            <a:xfrm>
              <a:off x="5252100" y="4829012"/>
              <a:ext cx="882901" cy="0"/>
            </a:xfrm>
            <a:prstGeom prst="straightConnector1">
              <a:avLst/>
            </a:prstGeom>
            <a:solidFill>
              <a:scrgbClr r="0" g="0" b="0">
                <a:alpha val="20000"/>
              </a:scrgbClr>
            </a:solidFill>
            <a:ln w="76200" cap="flat" cmpd="sng">
              <a:solidFill>
                <a:schemeClr val="dk2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" name="Google Shape;156;p19">
              <a:extLst>
                <a:ext uri="{FF2B5EF4-FFF2-40B4-BE49-F238E27FC236}">
                  <a16:creationId xmlns:a16="http://schemas.microsoft.com/office/drawing/2014/main" id="{CF3B5821-A3F3-45A2-A905-B7E764C91564}"/>
                </a:ext>
              </a:extLst>
            </p:cNvPr>
            <p:cNvSpPr/>
            <p:nvPr/>
          </p:nvSpPr>
          <p:spPr>
            <a:xfrm>
              <a:off x="7698002" y="3343005"/>
              <a:ext cx="1360200" cy="1360200"/>
            </a:xfrm>
            <a:prstGeom prst="rect">
              <a:avLst/>
            </a:prstGeom>
            <a:solidFill>
              <a:schemeClr val="lt2">
                <a:alpha val="20000"/>
              </a:schemeClr>
            </a:solidFill>
            <a:ln w="9525" cap="flat" cmpd="sng">
              <a:solidFill>
                <a:schemeClr val="dk2">
                  <a:alpha val="2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>
                      <a:alpha val="92000"/>
                    </a:srgbClr>
                  </a:solidFill>
                </a:rPr>
                <a:t>Output</a:t>
              </a:r>
              <a:endParaRPr>
                <a:solidFill>
                  <a:srgbClr val="000000">
                    <a:alpha val="92000"/>
                  </a:srgbClr>
                </a:solidFill>
              </a:endParaRPr>
            </a:p>
          </p:txBody>
        </p:sp>
        <p:cxnSp>
          <p:nvCxnSpPr>
            <p:cNvPr id="16" name="Google Shape;158;p19">
              <a:extLst>
                <a:ext uri="{FF2B5EF4-FFF2-40B4-BE49-F238E27FC236}">
                  <a16:creationId xmlns:a16="http://schemas.microsoft.com/office/drawing/2014/main" id="{0CD7BC99-5EED-4E89-81FE-855FE2C33C1B}"/>
                </a:ext>
              </a:extLst>
            </p:cNvPr>
            <p:cNvCxnSpPr>
              <a:stCxn id="23" idx="3"/>
              <a:endCxn id="15" idx="1"/>
            </p:cNvCxnSpPr>
            <p:nvPr/>
          </p:nvCxnSpPr>
          <p:spPr>
            <a:xfrm>
              <a:off x="7495201" y="3217199"/>
              <a:ext cx="202801" cy="805906"/>
            </a:xfrm>
            <a:prstGeom prst="straightConnector1">
              <a:avLst/>
            </a:prstGeom>
            <a:solidFill>
              <a:scrgbClr r="0" g="0" b="0">
                <a:alpha val="20000"/>
              </a:scrgbClr>
            </a:solidFill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59;p19">
              <a:extLst>
                <a:ext uri="{FF2B5EF4-FFF2-40B4-BE49-F238E27FC236}">
                  <a16:creationId xmlns:a16="http://schemas.microsoft.com/office/drawing/2014/main" id="{9EC93E2F-07D0-4139-BA2A-1FC677EE592D}"/>
                </a:ext>
              </a:extLst>
            </p:cNvPr>
            <p:cNvCxnSpPr>
              <a:cxnSpLocks/>
              <a:stCxn id="24" idx="3"/>
              <a:endCxn id="15" idx="1"/>
            </p:cNvCxnSpPr>
            <p:nvPr/>
          </p:nvCxnSpPr>
          <p:spPr>
            <a:xfrm flipV="1">
              <a:off x="7495201" y="4023105"/>
              <a:ext cx="202801" cy="805907"/>
            </a:xfrm>
            <a:prstGeom prst="straightConnector1">
              <a:avLst/>
            </a:prstGeom>
            <a:solidFill>
              <a:scrgbClr r="0" g="0" b="0">
                <a:alpha val="20000"/>
              </a:scrgbClr>
            </a:solidFill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8" name="Google Shape;143;p19">
              <a:extLst>
                <a:ext uri="{FF2B5EF4-FFF2-40B4-BE49-F238E27FC236}">
                  <a16:creationId xmlns:a16="http://schemas.microsoft.com/office/drawing/2014/main" id="{3A307964-4124-46D9-A02B-51E0141E8265}"/>
                </a:ext>
              </a:extLst>
            </p:cNvPr>
            <p:cNvGrpSpPr/>
            <p:nvPr/>
          </p:nvGrpSpPr>
          <p:grpSpPr>
            <a:xfrm>
              <a:off x="3891900" y="2537099"/>
              <a:ext cx="1360200" cy="2972013"/>
              <a:chOff x="853025" y="1893075"/>
              <a:chExt cx="1360200" cy="2972013"/>
            </a:xfrm>
            <a:solidFill>
              <a:srgbClr val="FF62C6"/>
            </a:solidFill>
          </p:grpSpPr>
          <p:sp>
            <p:nvSpPr>
              <p:cNvPr id="21" name="Google Shape;144;p19">
                <a:extLst>
                  <a:ext uri="{FF2B5EF4-FFF2-40B4-BE49-F238E27FC236}">
                    <a16:creationId xmlns:a16="http://schemas.microsoft.com/office/drawing/2014/main" id="{86CBA0FD-10A8-46BE-98AE-993FFBD38DC6}"/>
                  </a:ext>
                </a:extLst>
              </p:cNvPr>
              <p:cNvSpPr/>
              <p:nvPr/>
            </p:nvSpPr>
            <p:spPr>
              <a:xfrm>
                <a:off x="853025" y="1893075"/>
                <a:ext cx="1360200" cy="1360200"/>
              </a:xfrm>
              <a:prstGeom prst="rect">
                <a:avLst/>
              </a:prstGeom>
              <a:solidFill>
                <a:srgbClr val="FF62C6">
                  <a:alpha val="20000"/>
                </a:srgbClr>
              </a:solidFill>
              <a:ln w="9525" cap="flat" cmpd="sng">
                <a:solidFill>
                  <a:schemeClr val="dk2">
                    <a:alpha val="2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dirty="0">
                    <a:solidFill>
                      <a:srgbClr val="000000">
                        <a:alpha val="92000"/>
                      </a:srgbClr>
                    </a:solidFill>
                  </a:rPr>
                  <a:t>Part</a:t>
                </a:r>
                <a:r>
                  <a:rPr lang="en-US" dirty="0" err="1">
                    <a:solidFill>
                      <a:srgbClr val="000000">
                        <a:alpha val="92000"/>
                      </a:srgbClr>
                    </a:solidFill>
                  </a:rPr>
                  <a:t>itioner</a:t>
                </a:r>
                <a:endParaRPr dirty="0">
                  <a:solidFill>
                    <a:srgbClr val="000000">
                      <a:alpha val="92000"/>
                    </a:srgbClr>
                  </a:solidFill>
                </a:endParaRPr>
              </a:p>
            </p:txBody>
          </p:sp>
          <p:sp>
            <p:nvSpPr>
              <p:cNvPr id="22" name="Google Shape;145;p19">
                <a:extLst>
                  <a:ext uri="{FF2B5EF4-FFF2-40B4-BE49-F238E27FC236}">
                    <a16:creationId xmlns:a16="http://schemas.microsoft.com/office/drawing/2014/main" id="{230F16E0-7684-4548-914E-0A74782B2115}"/>
                  </a:ext>
                </a:extLst>
              </p:cNvPr>
              <p:cNvSpPr/>
              <p:nvPr/>
            </p:nvSpPr>
            <p:spPr>
              <a:xfrm>
                <a:off x="853025" y="3504888"/>
                <a:ext cx="1360200" cy="1360200"/>
              </a:xfrm>
              <a:prstGeom prst="rect">
                <a:avLst/>
              </a:prstGeom>
              <a:solidFill>
                <a:srgbClr val="FF62C6">
                  <a:alpha val="20000"/>
                </a:srgbClr>
              </a:solidFill>
              <a:ln w="9525" cap="flat" cmpd="sng">
                <a:solidFill>
                  <a:schemeClr val="dk2">
                    <a:alpha val="2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dirty="0">
                    <a:solidFill>
                      <a:srgbClr val="000000">
                        <a:alpha val="92000"/>
                      </a:srgbClr>
                    </a:solidFill>
                  </a:rPr>
                  <a:t>Partitioner</a:t>
                </a:r>
                <a:endParaRPr dirty="0">
                  <a:solidFill>
                    <a:srgbClr val="000000">
                      <a:alpha val="92000"/>
                    </a:srgbClr>
                  </a:solidFill>
                </a:endParaRPr>
              </a:p>
            </p:txBody>
          </p:sp>
        </p:grpSp>
        <p:cxnSp>
          <p:nvCxnSpPr>
            <p:cNvPr id="19" name="Google Shape;146;p19">
              <a:extLst>
                <a:ext uri="{FF2B5EF4-FFF2-40B4-BE49-F238E27FC236}">
                  <a16:creationId xmlns:a16="http://schemas.microsoft.com/office/drawing/2014/main" id="{763EB35B-6B0C-42CB-A8C3-A9742E0B3E06}"/>
                </a:ext>
              </a:extLst>
            </p:cNvPr>
            <p:cNvCxnSpPr>
              <a:cxnSpLocks/>
              <a:stCxn id="21" idx="1"/>
              <a:endCxn id="25" idx="3"/>
            </p:cNvCxnSpPr>
            <p:nvPr/>
          </p:nvCxnSpPr>
          <p:spPr>
            <a:xfrm flipH="1">
              <a:off x="3187684" y="3217199"/>
              <a:ext cx="704216" cy="0"/>
            </a:xfrm>
            <a:prstGeom prst="straightConnector1">
              <a:avLst/>
            </a:prstGeom>
            <a:solidFill>
              <a:scrgbClr r="0" g="0" b="0">
                <a:alpha val="20000"/>
              </a:scrgbClr>
            </a:solidFill>
            <a:ln w="76200" cap="flat" cmpd="sng">
              <a:solidFill>
                <a:schemeClr val="dk2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146;p19">
              <a:extLst>
                <a:ext uri="{FF2B5EF4-FFF2-40B4-BE49-F238E27FC236}">
                  <a16:creationId xmlns:a16="http://schemas.microsoft.com/office/drawing/2014/main" id="{F1910F58-49B9-4BE5-9E16-A0F8B74EEDFC}"/>
                </a:ext>
              </a:extLst>
            </p:cNvPr>
            <p:cNvCxnSpPr>
              <a:cxnSpLocks/>
              <a:stCxn id="22" idx="1"/>
              <a:endCxn id="26" idx="3"/>
            </p:cNvCxnSpPr>
            <p:nvPr/>
          </p:nvCxnSpPr>
          <p:spPr>
            <a:xfrm flipH="1">
              <a:off x="3187684" y="4829012"/>
              <a:ext cx="704216" cy="0"/>
            </a:xfrm>
            <a:prstGeom prst="straightConnector1">
              <a:avLst/>
            </a:prstGeom>
            <a:solidFill>
              <a:scrgbClr r="0" g="0" b="0">
                <a:alpha val="20000"/>
              </a:scrgbClr>
            </a:solidFill>
            <a:ln w="76200" cap="flat" cmpd="sng">
              <a:solidFill>
                <a:schemeClr val="dk2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9863309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AA1AE5FC-C628-4045-9D67-AD260B7BEB35}"/>
              </a:ext>
            </a:extLst>
          </p:cNvPr>
          <p:cNvGrpSpPr/>
          <p:nvPr/>
        </p:nvGrpSpPr>
        <p:grpSpPr>
          <a:xfrm>
            <a:off x="311700" y="4344518"/>
            <a:ext cx="8520600" cy="2421528"/>
            <a:chOff x="35584" y="2537099"/>
            <a:chExt cx="9022618" cy="2972013"/>
          </a:xfrm>
        </p:grpSpPr>
        <p:sp>
          <p:nvSpPr>
            <p:cNvPr id="28" name="Google Shape;142;p19">
              <a:extLst>
                <a:ext uri="{FF2B5EF4-FFF2-40B4-BE49-F238E27FC236}">
                  <a16:creationId xmlns:a16="http://schemas.microsoft.com/office/drawing/2014/main" id="{7EBAD5E1-1DCC-40E8-AC50-67A939D64E63}"/>
                </a:ext>
              </a:extLst>
            </p:cNvPr>
            <p:cNvSpPr/>
            <p:nvPr/>
          </p:nvSpPr>
          <p:spPr>
            <a:xfrm>
              <a:off x="35584" y="3343005"/>
              <a:ext cx="1360200" cy="1360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>
                  <a:alpha val="2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Input</a:t>
              </a:r>
              <a:endParaRPr/>
            </a:p>
          </p:txBody>
        </p:sp>
        <p:grpSp>
          <p:nvGrpSpPr>
            <p:cNvPr id="29" name="Google Shape;143;p19">
              <a:extLst>
                <a:ext uri="{FF2B5EF4-FFF2-40B4-BE49-F238E27FC236}">
                  <a16:creationId xmlns:a16="http://schemas.microsoft.com/office/drawing/2014/main" id="{918585FB-1CCF-46C0-895C-17C759D92520}"/>
                </a:ext>
              </a:extLst>
            </p:cNvPr>
            <p:cNvGrpSpPr/>
            <p:nvPr/>
          </p:nvGrpSpPr>
          <p:grpSpPr>
            <a:xfrm>
              <a:off x="1827484" y="2537099"/>
              <a:ext cx="1360200" cy="2972013"/>
              <a:chOff x="853025" y="1893075"/>
              <a:chExt cx="1360200" cy="2972013"/>
            </a:xfrm>
          </p:grpSpPr>
          <p:sp>
            <p:nvSpPr>
              <p:cNvPr id="47" name="Google Shape;144;p19">
                <a:extLst>
                  <a:ext uri="{FF2B5EF4-FFF2-40B4-BE49-F238E27FC236}">
                    <a16:creationId xmlns:a16="http://schemas.microsoft.com/office/drawing/2014/main" id="{56789F07-FDF9-4183-9444-C0C9B1908DB3}"/>
                  </a:ext>
                </a:extLst>
              </p:cNvPr>
              <p:cNvSpPr/>
              <p:nvPr/>
            </p:nvSpPr>
            <p:spPr>
              <a:xfrm>
                <a:off x="853025" y="1893075"/>
                <a:ext cx="1360200" cy="1360200"/>
              </a:xfrm>
              <a:prstGeom prst="rect">
                <a:avLst/>
              </a:prstGeom>
              <a:solidFill>
                <a:schemeClr val="accent4"/>
              </a:solidFill>
              <a:ln w="9525" cap="flat" cmpd="sng">
                <a:solidFill>
                  <a:schemeClr val="dk2">
                    <a:alpha val="2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dirty="0"/>
                  <a:t>Mapper</a:t>
                </a:r>
                <a:endParaRPr dirty="0"/>
              </a:p>
            </p:txBody>
          </p:sp>
          <p:sp>
            <p:nvSpPr>
              <p:cNvPr id="48" name="Google Shape;145;p19">
                <a:extLst>
                  <a:ext uri="{FF2B5EF4-FFF2-40B4-BE49-F238E27FC236}">
                    <a16:creationId xmlns:a16="http://schemas.microsoft.com/office/drawing/2014/main" id="{03CC636B-7D4D-4361-8335-390ED19908A6}"/>
                  </a:ext>
                </a:extLst>
              </p:cNvPr>
              <p:cNvSpPr/>
              <p:nvPr/>
            </p:nvSpPr>
            <p:spPr>
              <a:xfrm>
                <a:off x="853025" y="3504888"/>
                <a:ext cx="1360200" cy="1360200"/>
              </a:xfrm>
              <a:prstGeom prst="rect">
                <a:avLst/>
              </a:prstGeom>
              <a:solidFill>
                <a:schemeClr val="accent4"/>
              </a:solidFill>
              <a:ln w="9525" cap="flat" cmpd="sng">
                <a:solidFill>
                  <a:schemeClr val="dk2">
                    <a:alpha val="2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Mapper</a:t>
                </a:r>
                <a:endParaRPr/>
              </a:p>
            </p:txBody>
          </p:sp>
        </p:grpSp>
        <p:cxnSp>
          <p:nvCxnSpPr>
            <p:cNvPr id="30" name="Google Shape;146;p19">
              <a:extLst>
                <a:ext uri="{FF2B5EF4-FFF2-40B4-BE49-F238E27FC236}">
                  <a16:creationId xmlns:a16="http://schemas.microsoft.com/office/drawing/2014/main" id="{C28D0F22-E371-463E-999B-CE4A7A429D0A}"/>
                </a:ext>
              </a:extLst>
            </p:cNvPr>
            <p:cNvCxnSpPr>
              <a:cxnSpLocks/>
              <a:stCxn id="28" idx="3"/>
              <a:endCxn id="47" idx="1"/>
            </p:cNvCxnSpPr>
            <p:nvPr/>
          </p:nvCxnSpPr>
          <p:spPr>
            <a:xfrm flipV="1">
              <a:off x="1395784" y="3217199"/>
              <a:ext cx="431700" cy="805906"/>
            </a:xfrm>
            <a:prstGeom prst="straightConnector1">
              <a:avLst/>
            </a:prstGeom>
            <a:noFill/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147;p19">
              <a:extLst>
                <a:ext uri="{FF2B5EF4-FFF2-40B4-BE49-F238E27FC236}">
                  <a16:creationId xmlns:a16="http://schemas.microsoft.com/office/drawing/2014/main" id="{239C511F-AE88-4518-AB3B-248B8A7F232D}"/>
                </a:ext>
              </a:extLst>
            </p:cNvPr>
            <p:cNvCxnSpPr>
              <a:stCxn id="28" idx="3"/>
              <a:endCxn id="48" idx="1"/>
            </p:cNvCxnSpPr>
            <p:nvPr/>
          </p:nvCxnSpPr>
          <p:spPr>
            <a:xfrm>
              <a:off x="1395784" y="4023105"/>
              <a:ext cx="431700" cy="805907"/>
            </a:xfrm>
            <a:prstGeom prst="straightConnector1">
              <a:avLst/>
            </a:prstGeom>
            <a:noFill/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32" name="Google Shape;148;p19">
              <a:extLst>
                <a:ext uri="{FF2B5EF4-FFF2-40B4-BE49-F238E27FC236}">
                  <a16:creationId xmlns:a16="http://schemas.microsoft.com/office/drawing/2014/main" id="{FAFF7417-F77D-4940-8544-8A9937A519A9}"/>
                </a:ext>
              </a:extLst>
            </p:cNvPr>
            <p:cNvGrpSpPr/>
            <p:nvPr/>
          </p:nvGrpSpPr>
          <p:grpSpPr>
            <a:xfrm>
              <a:off x="6135001" y="2537099"/>
              <a:ext cx="1360200" cy="2972013"/>
              <a:chOff x="853025" y="1893075"/>
              <a:chExt cx="1360200" cy="2972013"/>
            </a:xfrm>
          </p:grpSpPr>
          <p:sp>
            <p:nvSpPr>
              <p:cNvPr id="45" name="Google Shape;149;p19">
                <a:extLst>
                  <a:ext uri="{FF2B5EF4-FFF2-40B4-BE49-F238E27FC236}">
                    <a16:creationId xmlns:a16="http://schemas.microsoft.com/office/drawing/2014/main" id="{2CFAF9DF-2AFD-4203-9981-98AB77ED06FE}"/>
                  </a:ext>
                </a:extLst>
              </p:cNvPr>
              <p:cNvSpPr/>
              <p:nvPr/>
            </p:nvSpPr>
            <p:spPr>
              <a:xfrm>
                <a:off x="853025" y="1893075"/>
                <a:ext cx="1360200" cy="1360200"/>
              </a:xfrm>
              <a:prstGeom prst="rect">
                <a:avLst/>
              </a:prstGeom>
              <a:solidFill>
                <a:schemeClr val="accent5"/>
              </a:solidFill>
              <a:ln w="9525" cap="flat" cmpd="sng">
                <a:solidFill>
                  <a:schemeClr val="dk2">
                    <a:alpha val="2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Reducer</a:t>
                </a:r>
                <a:endParaRPr/>
              </a:p>
            </p:txBody>
          </p:sp>
          <p:sp>
            <p:nvSpPr>
              <p:cNvPr id="46" name="Google Shape;150;p19">
                <a:extLst>
                  <a:ext uri="{FF2B5EF4-FFF2-40B4-BE49-F238E27FC236}">
                    <a16:creationId xmlns:a16="http://schemas.microsoft.com/office/drawing/2014/main" id="{17912A23-44FB-4522-A428-E80290E41C02}"/>
                  </a:ext>
                </a:extLst>
              </p:cNvPr>
              <p:cNvSpPr/>
              <p:nvPr/>
            </p:nvSpPr>
            <p:spPr>
              <a:xfrm>
                <a:off x="853025" y="3504888"/>
                <a:ext cx="1360200" cy="1360200"/>
              </a:xfrm>
              <a:prstGeom prst="rect">
                <a:avLst/>
              </a:prstGeom>
              <a:solidFill>
                <a:schemeClr val="accent5"/>
              </a:solidFill>
              <a:ln w="9525" cap="flat" cmpd="sng">
                <a:solidFill>
                  <a:schemeClr val="dk2">
                    <a:alpha val="2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Reducer</a:t>
                </a:r>
                <a:endParaRPr/>
              </a:p>
            </p:txBody>
          </p:sp>
        </p:grpSp>
        <p:cxnSp>
          <p:nvCxnSpPr>
            <p:cNvPr id="33" name="Google Shape;151;p19">
              <a:extLst>
                <a:ext uri="{FF2B5EF4-FFF2-40B4-BE49-F238E27FC236}">
                  <a16:creationId xmlns:a16="http://schemas.microsoft.com/office/drawing/2014/main" id="{CA1AE8DD-7E03-4A93-8F36-3430E4F19243}"/>
                </a:ext>
              </a:extLst>
            </p:cNvPr>
            <p:cNvCxnSpPr>
              <a:cxnSpLocks/>
              <a:stCxn id="43" idx="3"/>
              <a:endCxn id="45" idx="1"/>
            </p:cNvCxnSpPr>
            <p:nvPr/>
          </p:nvCxnSpPr>
          <p:spPr>
            <a:xfrm>
              <a:off x="5252100" y="3217199"/>
              <a:ext cx="882901" cy="0"/>
            </a:xfrm>
            <a:prstGeom prst="straightConnector1">
              <a:avLst/>
            </a:prstGeom>
            <a:solidFill>
              <a:scrgbClr r="0" g="0" b="0">
                <a:alpha val="20000"/>
              </a:scrgbClr>
            </a:solidFill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152;p19">
              <a:extLst>
                <a:ext uri="{FF2B5EF4-FFF2-40B4-BE49-F238E27FC236}">
                  <a16:creationId xmlns:a16="http://schemas.microsoft.com/office/drawing/2014/main" id="{5C808F3E-9667-4C85-9359-48E00454A6D1}"/>
                </a:ext>
              </a:extLst>
            </p:cNvPr>
            <p:cNvCxnSpPr>
              <a:cxnSpLocks/>
              <a:stCxn id="43" idx="3"/>
              <a:endCxn id="46" idx="1"/>
            </p:cNvCxnSpPr>
            <p:nvPr/>
          </p:nvCxnSpPr>
          <p:spPr>
            <a:xfrm>
              <a:off x="5252100" y="3217199"/>
              <a:ext cx="882901" cy="1611813"/>
            </a:xfrm>
            <a:prstGeom prst="straightConnector1">
              <a:avLst/>
            </a:prstGeom>
            <a:solidFill>
              <a:scrgbClr r="0" g="0" b="0">
                <a:alpha val="20000"/>
              </a:scrgbClr>
            </a:solidFill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153;p19">
              <a:extLst>
                <a:ext uri="{FF2B5EF4-FFF2-40B4-BE49-F238E27FC236}">
                  <a16:creationId xmlns:a16="http://schemas.microsoft.com/office/drawing/2014/main" id="{DC0C5B83-C729-4A6B-ACBB-B34A316698E6}"/>
                </a:ext>
              </a:extLst>
            </p:cNvPr>
            <p:cNvCxnSpPr>
              <a:cxnSpLocks/>
              <a:stCxn id="44" idx="3"/>
              <a:endCxn id="45" idx="1"/>
            </p:cNvCxnSpPr>
            <p:nvPr/>
          </p:nvCxnSpPr>
          <p:spPr>
            <a:xfrm flipV="1">
              <a:off x="5252100" y="3217199"/>
              <a:ext cx="882901" cy="1611813"/>
            </a:xfrm>
            <a:prstGeom prst="straightConnector1">
              <a:avLst/>
            </a:prstGeom>
            <a:solidFill>
              <a:scrgbClr r="0" g="0" b="0">
                <a:alpha val="20000"/>
              </a:scrgbClr>
            </a:solidFill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154;p19">
              <a:extLst>
                <a:ext uri="{FF2B5EF4-FFF2-40B4-BE49-F238E27FC236}">
                  <a16:creationId xmlns:a16="http://schemas.microsoft.com/office/drawing/2014/main" id="{A85F793A-545D-45BD-8AE5-1EBB2D614F57}"/>
                </a:ext>
              </a:extLst>
            </p:cNvPr>
            <p:cNvCxnSpPr>
              <a:cxnSpLocks/>
              <a:stCxn id="44" idx="3"/>
              <a:endCxn id="46" idx="1"/>
            </p:cNvCxnSpPr>
            <p:nvPr/>
          </p:nvCxnSpPr>
          <p:spPr>
            <a:xfrm>
              <a:off x="5252100" y="4829012"/>
              <a:ext cx="882901" cy="0"/>
            </a:xfrm>
            <a:prstGeom prst="straightConnector1">
              <a:avLst/>
            </a:prstGeom>
            <a:solidFill>
              <a:scrgbClr r="0" g="0" b="0">
                <a:alpha val="20000"/>
              </a:scrgbClr>
            </a:solidFill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7" name="Google Shape;156;p19">
              <a:extLst>
                <a:ext uri="{FF2B5EF4-FFF2-40B4-BE49-F238E27FC236}">
                  <a16:creationId xmlns:a16="http://schemas.microsoft.com/office/drawing/2014/main" id="{B46106CD-2D57-48EB-AEFF-E0B67457C757}"/>
                </a:ext>
              </a:extLst>
            </p:cNvPr>
            <p:cNvSpPr/>
            <p:nvPr/>
          </p:nvSpPr>
          <p:spPr>
            <a:xfrm>
              <a:off x="7698002" y="3343005"/>
              <a:ext cx="1360200" cy="1360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>
                  <a:alpha val="2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Output</a:t>
              </a:r>
              <a:endParaRPr/>
            </a:p>
          </p:txBody>
        </p:sp>
        <p:cxnSp>
          <p:nvCxnSpPr>
            <p:cNvPr id="38" name="Google Shape;158;p19">
              <a:extLst>
                <a:ext uri="{FF2B5EF4-FFF2-40B4-BE49-F238E27FC236}">
                  <a16:creationId xmlns:a16="http://schemas.microsoft.com/office/drawing/2014/main" id="{C2020324-7208-4B05-815F-D216EEC348E2}"/>
                </a:ext>
              </a:extLst>
            </p:cNvPr>
            <p:cNvCxnSpPr>
              <a:stCxn id="45" idx="3"/>
              <a:endCxn id="37" idx="1"/>
            </p:cNvCxnSpPr>
            <p:nvPr/>
          </p:nvCxnSpPr>
          <p:spPr>
            <a:xfrm>
              <a:off x="7495201" y="3217199"/>
              <a:ext cx="202801" cy="805906"/>
            </a:xfrm>
            <a:prstGeom prst="straightConnector1">
              <a:avLst/>
            </a:prstGeom>
            <a:solidFill>
              <a:scrgbClr r="0" g="0" b="0">
                <a:alpha val="20000"/>
              </a:scrgbClr>
            </a:solidFill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159;p19">
              <a:extLst>
                <a:ext uri="{FF2B5EF4-FFF2-40B4-BE49-F238E27FC236}">
                  <a16:creationId xmlns:a16="http://schemas.microsoft.com/office/drawing/2014/main" id="{756B904F-6E34-4610-98B7-367D07F68FC8}"/>
                </a:ext>
              </a:extLst>
            </p:cNvPr>
            <p:cNvCxnSpPr>
              <a:cxnSpLocks/>
              <a:stCxn id="46" idx="3"/>
              <a:endCxn id="37" idx="1"/>
            </p:cNvCxnSpPr>
            <p:nvPr/>
          </p:nvCxnSpPr>
          <p:spPr>
            <a:xfrm flipV="1">
              <a:off x="7495201" y="4023105"/>
              <a:ext cx="202801" cy="805907"/>
            </a:xfrm>
            <a:prstGeom prst="straightConnector1">
              <a:avLst/>
            </a:prstGeom>
            <a:solidFill>
              <a:scrgbClr r="0" g="0" b="0">
                <a:alpha val="20000"/>
              </a:scrgbClr>
            </a:solidFill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40" name="Google Shape;143;p19">
              <a:extLst>
                <a:ext uri="{FF2B5EF4-FFF2-40B4-BE49-F238E27FC236}">
                  <a16:creationId xmlns:a16="http://schemas.microsoft.com/office/drawing/2014/main" id="{5E3E1355-DABA-4C90-A0AE-B751F7C4C49E}"/>
                </a:ext>
              </a:extLst>
            </p:cNvPr>
            <p:cNvGrpSpPr/>
            <p:nvPr/>
          </p:nvGrpSpPr>
          <p:grpSpPr>
            <a:xfrm>
              <a:off x="3891900" y="2537099"/>
              <a:ext cx="1360200" cy="2972013"/>
              <a:chOff x="853025" y="1893075"/>
              <a:chExt cx="1360200" cy="2972013"/>
            </a:xfrm>
            <a:solidFill>
              <a:srgbClr val="FF62C6"/>
            </a:solidFill>
          </p:grpSpPr>
          <p:sp>
            <p:nvSpPr>
              <p:cNvPr id="43" name="Google Shape;144;p19">
                <a:extLst>
                  <a:ext uri="{FF2B5EF4-FFF2-40B4-BE49-F238E27FC236}">
                    <a16:creationId xmlns:a16="http://schemas.microsoft.com/office/drawing/2014/main" id="{72650A05-DF06-4689-AF53-5938F906186D}"/>
                  </a:ext>
                </a:extLst>
              </p:cNvPr>
              <p:cNvSpPr/>
              <p:nvPr/>
            </p:nvSpPr>
            <p:spPr>
              <a:xfrm>
                <a:off x="853025" y="1893075"/>
                <a:ext cx="1360200" cy="1360200"/>
              </a:xfrm>
              <a:prstGeom prst="rect">
                <a:avLst/>
              </a:prstGeom>
              <a:solidFill>
                <a:srgbClr val="FF62C6"/>
              </a:solidFill>
              <a:ln w="9525" cap="flat" cmpd="sng">
                <a:solidFill>
                  <a:schemeClr val="dk2">
                    <a:alpha val="2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dirty="0"/>
                  <a:t>Part</a:t>
                </a:r>
                <a:r>
                  <a:rPr lang="en-US" dirty="0" err="1"/>
                  <a:t>itioner</a:t>
                </a:r>
                <a:endParaRPr dirty="0"/>
              </a:p>
            </p:txBody>
          </p:sp>
          <p:sp>
            <p:nvSpPr>
              <p:cNvPr id="44" name="Google Shape;145;p19">
                <a:extLst>
                  <a:ext uri="{FF2B5EF4-FFF2-40B4-BE49-F238E27FC236}">
                    <a16:creationId xmlns:a16="http://schemas.microsoft.com/office/drawing/2014/main" id="{31E223FB-7CD8-465C-B37B-391F26E7FA3A}"/>
                  </a:ext>
                </a:extLst>
              </p:cNvPr>
              <p:cNvSpPr/>
              <p:nvPr/>
            </p:nvSpPr>
            <p:spPr>
              <a:xfrm>
                <a:off x="853025" y="3504888"/>
                <a:ext cx="1360200" cy="1360200"/>
              </a:xfrm>
              <a:prstGeom prst="rect">
                <a:avLst/>
              </a:prstGeom>
              <a:solidFill>
                <a:srgbClr val="FF62C6"/>
              </a:solidFill>
              <a:ln w="9525" cap="flat" cmpd="sng">
                <a:solidFill>
                  <a:schemeClr val="dk2">
                    <a:alpha val="2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dirty="0"/>
                  <a:t>Partitioner</a:t>
                </a:r>
                <a:endParaRPr dirty="0"/>
              </a:p>
            </p:txBody>
          </p:sp>
        </p:grpSp>
        <p:cxnSp>
          <p:nvCxnSpPr>
            <p:cNvPr id="41" name="Google Shape;146;p19">
              <a:extLst>
                <a:ext uri="{FF2B5EF4-FFF2-40B4-BE49-F238E27FC236}">
                  <a16:creationId xmlns:a16="http://schemas.microsoft.com/office/drawing/2014/main" id="{3D6A4421-E17C-4865-BF22-CE6BD5A019D7}"/>
                </a:ext>
              </a:extLst>
            </p:cNvPr>
            <p:cNvCxnSpPr>
              <a:cxnSpLocks/>
              <a:stCxn id="43" idx="1"/>
              <a:endCxn id="47" idx="3"/>
            </p:cNvCxnSpPr>
            <p:nvPr/>
          </p:nvCxnSpPr>
          <p:spPr>
            <a:xfrm flipH="1">
              <a:off x="3187684" y="3217199"/>
              <a:ext cx="704216" cy="0"/>
            </a:xfrm>
            <a:prstGeom prst="straightConnector1">
              <a:avLst/>
            </a:prstGeom>
            <a:solidFill>
              <a:scrgbClr r="0" g="0" b="0">
                <a:alpha val="20000"/>
              </a:scrgbClr>
            </a:solidFill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146;p19">
              <a:extLst>
                <a:ext uri="{FF2B5EF4-FFF2-40B4-BE49-F238E27FC236}">
                  <a16:creationId xmlns:a16="http://schemas.microsoft.com/office/drawing/2014/main" id="{E4B57092-AE52-49FA-A4E7-85E8AABB5346}"/>
                </a:ext>
              </a:extLst>
            </p:cNvPr>
            <p:cNvCxnSpPr>
              <a:cxnSpLocks/>
              <a:stCxn id="44" idx="1"/>
              <a:endCxn id="48" idx="3"/>
            </p:cNvCxnSpPr>
            <p:nvPr/>
          </p:nvCxnSpPr>
          <p:spPr>
            <a:xfrm flipH="1">
              <a:off x="3187684" y="4829012"/>
              <a:ext cx="704216" cy="0"/>
            </a:xfrm>
            <a:prstGeom prst="straightConnector1">
              <a:avLst/>
            </a:prstGeom>
            <a:solidFill>
              <a:scrgbClr r="0" g="0" b="0">
                <a:alpha val="20000"/>
              </a:scrgbClr>
            </a:solidFill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C11CA38-96BA-4103-B15A-2282B8431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GoMR</a:t>
            </a:r>
            <a:r>
              <a:rPr lang="en-US" dirty="0"/>
              <a:t> – Channels &amp; Goroutines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110158-9D37-4BA0-9DB5-F8CE270BD1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055177"/>
            <a:ext cx="8520600" cy="4904299"/>
          </a:xfrm>
        </p:spPr>
        <p:txBody>
          <a:bodyPr/>
          <a:lstStyle/>
          <a:p>
            <a:pPr marL="114300" indent="0">
              <a:buNone/>
            </a:pPr>
            <a:r>
              <a:rPr lang="en-US" sz="1700" dirty="0">
                <a:solidFill>
                  <a:srgbClr val="C586C0"/>
                </a:solidFill>
                <a:latin typeface="Consolas" panose="020B0609020204030204" pitchFamily="49" charset="0"/>
              </a:rPr>
              <a:t>for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700" dirty="0" err="1">
                <a:solidFill>
                  <a:srgbClr val="9CDCFE"/>
                </a:solidFill>
                <a:latin typeface="Consolas" panose="020B0609020204030204" pitchFamily="49" charset="0"/>
              </a:rPr>
              <a:t>i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 := </a:t>
            </a:r>
            <a:r>
              <a:rPr lang="en-US" sz="1700" dirty="0">
                <a:solidFill>
                  <a:srgbClr val="B5CEA8"/>
                </a:solidFill>
                <a:latin typeface="Consolas" panose="020B0609020204030204" pitchFamily="49" charset="0"/>
              </a:rPr>
              <a:t>0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; </a:t>
            </a:r>
            <a:r>
              <a:rPr lang="en-US" sz="1700" dirty="0" err="1">
                <a:solidFill>
                  <a:srgbClr val="D4D4D4"/>
                </a:solidFill>
                <a:latin typeface="Consolas" panose="020B0609020204030204" pitchFamily="49" charset="0"/>
              </a:rPr>
              <a:t>i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 &lt; </a:t>
            </a:r>
            <a:r>
              <a:rPr lang="en-US" sz="1700" dirty="0" err="1">
                <a:solidFill>
                  <a:srgbClr val="D4D4D4"/>
                </a:solidFill>
                <a:latin typeface="Consolas" panose="020B0609020204030204" pitchFamily="49" charset="0"/>
              </a:rPr>
              <a:t>numReducers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; </a:t>
            </a:r>
            <a:r>
              <a:rPr lang="en-US" sz="1700" dirty="0" err="1">
                <a:solidFill>
                  <a:srgbClr val="D4D4D4"/>
                </a:solidFill>
                <a:latin typeface="Consolas" panose="020B0609020204030204" pitchFamily="49" charset="0"/>
              </a:rPr>
              <a:t>i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++ {</a:t>
            </a:r>
          </a:p>
          <a:p>
            <a:pPr marL="114300" indent="0">
              <a:buNone/>
            </a:pP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sz="1700" dirty="0" err="1">
                <a:solidFill>
                  <a:srgbClr val="D4D4D4"/>
                </a:solidFill>
                <a:latin typeface="Consolas" panose="020B0609020204030204" pitchFamily="49" charset="0"/>
              </a:rPr>
              <a:t>inChansReduce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[</a:t>
            </a:r>
            <a:r>
              <a:rPr lang="en-US" sz="1700" dirty="0" err="1">
                <a:solidFill>
                  <a:srgbClr val="D4D4D4"/>
                </a:solidFill>
                <a:latin typeface="Consolas" panose="020B0609020204030204" pitchFamily="49" charset="0"/>
              </a:rPr>
              <a:t>i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] = </a:t>
            </a:r>
            <a:r>
              <a:rPr lang="en-US" sz="1700" dirty="0">
                <a:solidFill>
                  <a:srgbClr val="DCDCAA"/>
                </a:solidFill>
                <a:latin typeface="Consolas" panose="020B0609020204030204" pitchFamily="49" charset="0"/>
              </a:rPr>
              <a:t>make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sz="1700" dirty="0" err="1">
                <a:solidFill>
                  <a:srgbClr val="569CD6"/>
                </a:solidFill>
                <a:latin typeface="Consolas" panose="020B0609020204030204" pitchFamily="49" charset="0"/>
              </a:rPr>
              <a:t>chan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700" dirty="0">
                <a:solidFill>
                  <a:srgbClr val="569CD6"/>
                </a:solidFill>
                <a:latin typeface="Consolas" panose="020B0609020204030204" pitchFamily="49" charset="0"/>
              </a:rPr>
              <a:t>interface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{}, CHANBUF)</a:t>
            </a:r>
          </a:p>
          <a:p>
            <a:pPr marL="114300" indent="0">
              <a:buNone/>
            </a:pP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sz="1700" dirty="0">
                <a:solidFill>
                  <a:srgbClr val="C586C0"/>
                </a:solidFill>
                <a:latin typeface="Consolas" panose="020B0609020204030204" pitchFamily="49" charset="0"/>
              </a:rPr>
              <a:t>go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700" dirty="0" err="1">
                <a:solidFill>
                  <a:srgbClr val="D4D4D4"/>
                </a:solidFill>
                <a:latin typeface="Consolas" panose="020B0609020204030204" pitchFamily="49" charset="0"/>
              </a:rPr>
              <a:t>j.</a:t>
            </a:r>
            <a:r>
              <a:rPr lang="en-US" sz="1700" dirty="0" err="1">
                <a:solidFill>
                  <a:srgbClr val="DCDCAA"/>
                </a:solidFill>
                <a:latin typeface="Consolas" panose="020B0609020204030204" pitchFamily="49" charset="0"/>
              </a:rPr>
              <a:t>Reduce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sz="1700" dirty="0" err="1">
                <a:solidFill>
                  <a:srgbClr val="D4D4D4"/>
                </a:solidFill>
                <a:latin typeface="Consolas" panose="020B0609020204030204" pitchFamily="49" charset="0"/>
              </a:rPr>
              <a:t>inChansReduce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[</a:t>
            </a:r>
            <a:r>
              <a:rPr lang="en-US" sz="1700" dirty="0" err="1">
                <a:solidFill>
                  <a:srgbClr val="D4D4D4"/>
                </a:solidFill>
                <a:latin typeface="Consolas" panose="020B0609020204030204" pitchFamily="49" charset="0"/>
              </a:rPr>
              <a:t>i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], </a:t>
            </a:r>
            <a:r>
              <a:rPr lang="en-US" sz="1700" dirty="0" err="1">
                <a:solidFill>
                  <a:srgbClr val="D4D4D4"/>
                </a:solidFill>
                <a:latin typeface="Consolas" panose="020B0609020204030204" pitchFamily="49" charset="0"/>
              </a:rPr>
              <a:t>outChanReduce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, &amp;</a:t>
            </a:r>
            <a:r>
              <a:rPr lang="en-US" sz="1700" dirty="0" err="1">
                <a:solidFill>
                  <a:srgbClr val="D4D4D4"/>
                </a:solidFill>
                <a:latin typeface="Consolas" panose="020B0609020204030204" pitchFamily="49" charset="0"/>
              </a:rPr>
              <a:t>wgReduce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pPr marL="114300" indent="0">
              <a:buNone/>
            </a:pP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}</a:t>
            </a:r>
          </a:p>
          <a:p>
            <a:pPr marL="114300" indent="0">
              <a:buNone/>
            </a:pPr>
            <a:b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sz="1700" dirty="0">
                <a:solidFill>
                  <a:srgbClr val="C586C0"/>
                </a:solidFill>
                <a:latin typeface="Consolas" panose="020B0609020204030204" pitchFamily="49" charset="0"/>
              </a:rPr>
              <a:t>for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700" dirty="0" err="1">
                <a:solidFill>
                  <a:srgbClr val="9CDCFE"/>
                </a:solidFill>
                <a:latin typeface="Consolas" panose="020B0609020204030204" pitchFamily="49" charset="0"/>
              </a:rPr>
              <a:t>i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 := </a:t>
            </a:r>
            <a:r>
              <a:rPr lang="en-US" sz="1700" dirty="0">
                <a:solidFill>
                  <a:srgbClr val="B5CEA8"/>
                </a:solidFill>
                <a:latin typeface="Consolas" panose="020B0609020204030204" pitchFamily="49" charset="0"/>
              </a:rPr>
              <a:t>0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; </a:t>
            </a:r>
            <a:r>
              <a:rPr lang="en-US" sz="1700" dirty="0" err="1">
                <a:solidFill>
                  <a:srgbClr val="D4D4D4"/>
                </a:solidFill>
                <a:latin typeface="Consolas" panose="020B0609020204030204" pitchFamily="49" charset="0"/>
              </a:rPr>
              <a:t>i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 &lt; </a:t>
            </a:r>
            <a:r>
              <a:rPr lang="en-US" sz="1700" dirty="0" err="1">
                <a:solidFill>
                  <a:srgbClr val="D4D4D4"/>
                </a:solidFill>
                <a:latin typeface="Consolas" panose="020B0609020204030204" pitchFamily="49" charset="0"/>
              </a:rPr>
              <a:t>numMappers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; </a:t>
            </a:r>
            <a:r>
              <a:rPr lang="en-US" sz="1700" dirty="0" err="1">
                <a:solidFill>
                  <a:srgbClr val="D4D4D4"/>
                </a:solidFill>
                <a:latin typeface="Consolas" panose="020B0609020204030204" pitchFamily="49" charset="0"/>
              </a:rPr>
              <a:t>i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++ {</a:t>
            </a:r>
          </a:p>
          <a:p>
            <a:pPr marL="114300" indent="0">
              <a:buNone/>
            </a:pP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sz="1700" dirty="0" err="1">
                <a:solidFill>
                  <a:srgbClr val="D4D4D4"/>
                </a:solidFill>
                <a:latin typeface="Consolas" panose="020B0609020204030204" pitchFamily="49" charset="0"/>
              </a:rPr>
              <a:t>inChansMap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[</a:t>
            </a:r>
            <a:r>
              <a:rPr lang="en-US" sz="1700" dirty="0" err="1">
                <a:solidFill>
                  <a:srgbClr val="D4D4D4"/>
                </a:solidFill>
                <a:latin typeface="Consolas" panose="020B0609020204030204" pitchFamily="49" charset="0"/>
              </a:rPr>
              <a:t>i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] = </a:t>
            </a:r>
            <a:r>
              <a:rPr lang="en-US" sz="1700" dirty="0">
                <a:solidFill>
                  <a:srgbClr val="DCDCAA"/>
                </a:solidFill>
                <a:latin typeface="Consolas" panose="020B0609020204030204" pitchFamily="49" charset="0"/>
              </a:rPr>
              <a:t>make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sz="1700" dirty="0" err="1">
                <a:solidFill>
                  <a:srgbClr val="569CD6"/>
                </a:solidFill>
                <a:latin typeface="Consolas" panose="020B0609020204030204" pitchFamily="49" charset="0"/>
              </a:rPr>
              <a:t>chan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700" dirty="0">
                <a:solidFill>
                  <a:srgbClr val="569CD6"/>
                </a:solidFill>
                <a:latin typeface="Consolas" panose="020B0609020204030204" pitchFamily="49" charset="0"/>
              </a:rPr>
              <a:t>interface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{}, CHANBUF)</a:t>
            </a:r>
          </a:p>
          <a:p>
            <a:pPr marL="114300" indent="0">
              <a:buNone/>
            </a:pP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sz="1700" dirty="0" err="1">
                <a:solidFill>
                  <a:srgbClr val="D4D4D4"/>
                </a:solidFill>
                <a:latin typeface="Consolas" panose="020B0609020204030204" pitchFamily="49" charset="0"/>
              </a:rPr>
              <a:t>inChansPartition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[</a:t>
            </a:r>
            <a:r>
              <a:rPr lang="en-US" sz="1700" dirty="0" err="1">
                <a:solidFill>
                  <a:srgbClr val="D4D4D4"/>
                </a:solidFill>
                <a:latin typeface="Consolas" panose="020B0609020204030204" pitchFamily="49" charset="0"/>
              </a:rPr>
              <a:t>i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] = </a:t>
            </a:r>
            <a:r>
              <a:rPr lang="en-US" sz="1700" dirty="0">
                <a:solidFill>
                  <a:srgbClr val="DCDCAA"/>
                </a:solidFill>
                <a:latin typeface="Consolas" panose="020B0609020204030204" pitchFamily="49" charset="0"/>
              </a:rPr>
              <a:t>make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sz="1700" dirty="0" err="1">
                <a:solidFill>
                  <a:srgbClr val="569CD6"/>
                </a:solidFill>
                <a:latin typeface="Consolas" panose="020B0609020204030204" pitchFamily="49" charset="0"/>
              </a:rPr>
              <a:t>chan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700" dirty="0">
                <a:solidFill>
                  <a:srgbClr val="569CD6"/>
                </a:solidFill>
                <a:latin typeface="Consolas" panose="020B0609020204030204" pitchFamily="49" charset="0"/>
              </a:rPr>
              <a:t>interface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{}, CHANBUF)</a:t>
            </a:r>
          </a:p>
          <a:p>
            <a:pPr marL="114300" indent="0">
              <a:buNone/>
            </a:pP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sz="1700" dirty="0">
                <a:solidFill>
                  <a:srgbClr val="C586C0"/>
                </a:solidFill>
                <a:latin typeface="Consolas" panose="020B0609020204030204" pitchFamily="49" charset="0"/>
              </a:rPr>
              <a:t>go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700" dirty="0" err="1">
                <a:solidFill>
                  <a:srgbClr val="D4D4D4"/>
                </a:solidFill>
                <a:latin typeface="Consolas" panose="020B0609020204030204" pitchFamily="49" charset="0"/>
              </a:rPr>
              <a:t>j.</a:t>
            </a:r>
            <a:r>
              <a:rPr lang="en-US" sz="1700" dirty="0" err="1">
                <a:solidFill>
                  <a:srgbClr val="DCDCAA"/>
                </a:solidFill>
                <a:latin typeface="Consolas" panose="020B0609020204030204" pitchFamily="49" charset="0"/>
              </a:rPr>
              <a:t>Map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sz="1700" dirty="0" err="1">
                <a:solidFill>
                  <a:srgbClr val="D4D4D4"/>
                </a:solidFill>
                <a:latin typeface="Consolas" panose="020B0609020204030204" pitchFamily="49" charset="0"/>
              </a:rPr>
              <a:t>inChansMap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[</a:t>
            </a:r>
            <a:r>
              <a:rPr lang="en-US" sz="1700" dirty="0" err="1">
                <a:solidFill>
                  <a:srgbClr val="D4D4D4"/>
                </a:solidFill>
                <a:latin typeface="Consolas" panose="020B0609020204030204" pitchFamily="49" charset="0"/>
              </a:rPr>
              <a:t>i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], </a:t>
            </a:r>
            <a:r>
              <a:rPr lang="en-US" sz="1700" dirty="0" err="1">
                <a:solidFill>
                  <a:srgbClr val="D4D4D4"/>
                </a:solidFill>
                <a:latin typeface="Consolas" panose="020B0609020204030204" pitchFamily="49" charset="0"/>
              </a:rPr>
              <a:t>inChansPartition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[</a:t>
            </a:r>
            <a:r>
              <a:rPr lang="en-US" sz="1700" dirty="0" err="1">
                <a:solidFill>
                  <a:srgbClr val="D4D4D4"/>
                </a:solidFill>
                <a:latin typeface="Consolas" panose="020B0609020204030204" pitchFamily="49" charset="0"/>
              </a:rPr>
              <a:t>i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])</a:t>
            </a:r>
          </a:p>
          <a:p>
            <a:pPr marL="114300" indent="0">
              <a:buNone/>
            </a:pP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sz="1700" dirty="0">
                <a:solidFill>
                  <a:srgbClr val="C586C0"/>
                </a:solidFill>
                <a:latin typeface="Consolas" panose="020B0609020204030204" pitchFamily="49" charset="0"/>
              </a:rPr>
              <a:t>go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700" dirty="0" err="1">
                <a:solidFill>
                  <a:srgbClr val="D4D4D4"/>
                </a:solidFill>
                <a:latin typeface="Consolas" panose="020B0609020204030204" pitchFamily="49" charset="0"/>
              </a:rPr>
              <a:t>j.</a:t>
            </a:r>
            <a:r>
              <a:rPr lang="en-US" sz="1700" dirty="0" err="1">
                <a:solidFill>
                  <a:srgbClr val="DCDCAA"/>
                </a:solidFill>
                <a:latin typeface="Consolas" panose="020B0609020204030204" pitchFamily="49" charset="0"/>
              </a:rPr>
              <a:t>Partition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sz="1700" dirty="0" err="1">
                <a:solidFill>
                  <a:srgbClr val="D4D4D4"/>
                </a:solidFill>
                <a:latin typeface="Consolas" panose="020B0609020204030204" pitchFamily="49" charset="0"/>
              </a:rPr>
              <a:t>inChansPartition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[</a:t>
            </a:r>
            <a:r>
              <a:rPr lang="en-US" sz="1700" dirty="0" err="1">
                <a:solidFill>
                  <a:srgbClr val="D4D4D4"/>
                </a:solidFill>
                <a:latin typeface="Consolas" panose="020B0609020204030204" pitchFamily="49" charset="0"/>
              </a:rPr>
              <a:t>i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], </a:t>
            </a:r>
            <a:r>
              <a:rPr lang="en-US" sz="1700" dirty="0" err="1">
                <a:solidFill>
                  <a:srgbClr val="D4D4D4"/>
                </a:solidFill>
                <a:latin typeface="Consolas" panose="020B0609020204030204" pitchFamily="49" charset="0"/>
              </a:rPr>
              <a:t>inChansReduce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, &amp;</a:t>
            </a:r>
            <a:r>
              <a:rPr lang="en-US" sz="1700" dirty="0" err="1">
                <a:solidFill>
                  <a:srgbClr val="D4D4D4"/>
                </a:solidFill>
                <a:latin typeface="Consolas" panose="020B0609020204030204" pitchFamily="49" charset="0"/>
              </a:rPr>
              <a:t>wgPartition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pPr marL="114300" indent="0">
              <a:buNone/>
            </a:pP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}</a:t>
            </a:r>
          </a:p>
          <a:p>
            <a:endParaRPr lang="en-US" sz="17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0B6CF9-998A-43C0-9419-345A8BD9A5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189669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1CA38-96BA-4103-B15A-2282B8431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GoMR</a:t>
            </a:r>
            <a:r>
              <a:rPr lang="en-US" dirty="0"/>
              <a:t> – Channels &amp; Goroutines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110158-9D37-4BA0-9DB5-F8CE270BD1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87534"/>
            <a:ext cx="8520600" cy="4904299"/>
          </a:xfrm>
        </p:spPr>
        <p:txBody>
          <a:bodyPr/>
          <a:lstStyle/>
          <a:p>
            <a:pPr marL="114300" indent="0">
              <a:buNone/>
            </a:pPr>
            <a:r>
              <a:rPr lang="en-US" sz="1700" dirty="0">
                <a:solidFill>
                  <a:srgbClr val="C586C0">
                    <a:alpha val="20000"/>
                  </a:srgbClr>
                </a:solidFill>
                <a:latin typeface="Consolas" panose="020B0609020204030204" pitchFamily="49" charset="0"/>
              </a:rPr>
              <a:t>for</a:t>
            </a:r>
            <a:r>
              <a:rPr lang="en-US" sz="1700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 </a:t>
            </a:r>
            <a:r>
              <a:rPr lang="en-US" sz="1700" dirty="0" err="1">
                <a:solidFill>
                  <a:srgbClr val="9CDCFE">
                    <a:alpha val="20000"/>
                  </a:srgbClr>
                </a:solidFill>
                <a:latin typeface="Consolas" panose="020B0609020204030204" pitchFamily="49" charset="0"/>
              </a:rPr>
              <a:t>i</a:t>
            </a:r>
            <a:r>
              <a:rPr lang="en-US" sz="1700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 := </a:t>
            </a:r>
            <a:r>
              <a:rPr lang="en-US" sz="1700" dirty="0">
                <a:solidFill>
                  <a:srgbClr val="B5CEA8">
                    <a:alpha val="20000"/>
                  </a:srgbClr>
                </a:solidFill>
                <a:latin typeface="Consolas" panose="020B0609020204030204" pitchFamily="49" charset="0"/>
              </a:rPr>
              <a:t>0</a:t>
            </a:r>
            <a:r>
              <a:rPr lang="en-US" sz="1700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; </a:t>
            </a:r>
            <a:r>
              <a:rPr lang="en-US" sz="1700" dirty="0" err="1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i</a:t>
            </a:r>
            <a:r>
              <a:rPr lang="en-US" sz="1700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 &lt; </a:t>
            </a:r>
            <a:r>
              <a:rPr lang="en-US" sz="1700" dirty="0" err="1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numReducers</a:t>
            </a:r>
            <a:r>
              <a:rPr lang="en-US" sz="1700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; </a:t>
            </a:r>
            <a:r>
              <a:rPr lang="en-US" sz="1700" dirty="0" err="1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i</a:t>
            </a:r>
            <a:r>
              <a:rPr lang="en-US" sz="1700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++ {</a:t>
            </a:r>
          </a:p>
          <a:p>
            <a:pPr marL="114300" indent="0">
              <a:buNone/>
            </a:pPr>
            <a:r>
              <a:rPr lang="en-US" sz="1700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    </a:t>
            </a:r>
            <a:r>
              <a:rPr lang="en-US" sz="1700" dirty="0" err="1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inChansReduce</a:t>
            </a:r>
            <a:r>
              <a:rPr lang="en-US" sz="1700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[</a:t>
            </a:r>
            <a:r>
              <a:rPr lang="en-US" sz="1700" dirty="0" err="1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i</a:t>
            </a:r>
            <a:r>
              <a:rPr lang="en-US" sz="1700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] = </a:t>
            </a:r>
            <a:r>
              <a:rPr lang="en-US" sz="1700" dirty="0">
                <a:solidFill>
                  <a:srgbClr val="DCDCAA">
                    <a:alpha val="20000"/>
                  </a:srgbClr>
                </a:solidFill>
                <a:latin typeface="Consolas" panose="020B0609020204030204" pitchFamily="49" charset="0"/>
              </a:rPr>
              <a:t>make</a:t>
            </a:r>
            <a:r>
              <a:rPr lang="en-US" sz="1700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(</a:t>
            </a:r>
            <a:r>
              <a:rPr lang="en-US" sz="1700" dirty="0" err="1">
                <a:solidFill>
                  <a:srgbClr val="569CD6">
                    <a:alpha val="20000"/>
                  </a:srgbClr>
                </a:solidFill>
                <a:latin typeface="Consolas" panose="020B0609020204030204" pitchFamily="49" charset="0"/>
              </a:rPr>
              <a:t>chan</a:t>
            </a:r>
            <a:r>
              <a:rPr lang="en-US" sz="1700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 </a:t>
            </a:r>
            <a:r>
              <a:rPr lang="en-US" sz="1700" dirty="0">
                <a:solidFill>
                  <a:srgbClr val="569CD6">
                    <a:alpha val="20000"/>
                  </a:srgbClr>
                </a:solidFill>
                <a:latin typeface="Consolas" panose="020B0609020204030204" pitchFamily="49" charset="0"/>
              </a:rPr>
              <a:t>interface</a:t>
            </a:r>
            <a:r>
              <a:rPr lang="en-US" sz="1700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{}, CHANBUF)</a:t>
            </a:r>
          </a:p>
          <a:p>
            <a:pPr marL="114300" indent="0">
              <a:buNone/>
            </a:pPr>
            <a:r>
              <a:rPr lang="en-US" sz="1700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    </a:t>
            </a:r>
            <a:r>
              <a:rPr lang="en-US" sz="1700" dirty="0">
                <a:solidFill>
                  <a:srgbClr val="C586C0">
                    <a:alpha val="20000"/>
                  </a:srgbClr>
                </a:solidFill>
                <a:latin typeface="Consolas" panose="020B0609020204030204" pitchFamily="49" charset="0"/>
              </a:rPr>
              <a:t>go</a:t>
            </a:r>
            <a:r>
              <a:rPr lang="en-US" sz="1700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 </a:t>
            </a:r>
            <a:r>
              <a:rPr lang="en-US" sz="1700" dirty="0" err="1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j.</a:t>
            </a:r>
            <a:r>
              <a:rPr lang="en-US" sz="1700" dirty="0" err="1">
                <a:solidFill>
                  <a:srgbClr val="DCDCAA">
                    <a:alpha val="20000"/>
                  </a:srgbClr>
                </a:solidFill>
                <a:latin typeface="Consolas" panose="020B0609020204030204" pitchFamily="49" charset="0"/>
              </a:rPr>
              <a:t>Reduce</a:t>
            </a:r>
            <a:r>
              <a:rPr lang="en-US" sz="1700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(</a:t>
            </a:r>
            <a:r>
              <a:rPr lang="en-US" sz="1700" dirty="0" err="1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inChansReduce</a:t>
            </a:r>
            <a:r>
              <a:rPr lang="en-US" sz="1700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[</a:t>
            </a:r>
            <a:r>
              <a:rPr lang="en-US" sz="1700" dirty="0" err="1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i</a:t>
            </a:r>
            <a:r>
              <a:rPr lang="en-US" sz="1700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], </a:t>
            </a:r>
            <a:r>
              <a:rPr lang="en-US" sz="1700" dirty="0" err="1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outChanReduce</a:t>
            </a:r>
            <a:r>
              <a:rPr lang="en-US" sz="1700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, &amp;</a:t>
            </a:r>
            <a:r>
              <a:rPr lang="en-US" sz="1700" dirty="0" err="1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wgReduce</a:t>
            </a:r>
            <a:r>
              <a:rPr lang="en-US" sz="1700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)</a:t>
            </a:r>
          </a:p>
          <a:p>
            <a:pPr marL="114300" indent="0">
              <a:buNone/>
            </a:pPr>
            <a:r>
              <a:rPr lang="en-US" sz="1700" dirty="0">
                <a:solidFill>
                  <a:srgbClr val="D4D4D4">
                    <a:alpha val="20000"/>
                  </a:srgbClr>
                </a:solidFill>
                <a:latin typeface="Consolas" panose="020B0609020204030204" pitchFamily="49" charset="0"/>
              </a:rPr>
              <a:t>}</a:t>
            </a:r>
          </a:p>
          <a:p>
            <a:pPr marL="114300" indent="0">
              <a:buNone/>
            </a:pPr>
            <a:b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sz="1700" dirty="0">
                <a:solidFill>
                  <a:srgbClr val="C586C0"/>
                </a:solidFill>
                <a:latin typeface="Consolas" panose="020B0609020204030204" pitchFamily="49" charset="0"/>
              </a:rPr>
              <a:t>for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700" dirty="0" err="1">
                <a:solidFill>
                  <a:srgbClr val="9CDCFE"/>
                </a:solidFill>
                <a:latin typeface="Consolas" panose="020B0609020204030204" pitchFamily="49" charset="0"/>
              </a:rPr>
              <a:t>i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 := </a:t>
            </a:r>
            <a:r>
              <a:rPr lang="en-US" sz="1700" dirty="0">
                <a:solidFill>
                  <a:srgbClr val="B5CEA8"/>
                </a:solidFill>
                <a:latin typeface="Consolas" panose="020B0609020204030204" pitchFamily="49" charset="0"/>
              </a:rPr>
              <a:t>0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; </a:t>
            </a:r>
            <a:r>
              <a:rPr lang="en-US" sz="1700" dirty="0" err="1">
                <a:solidFill>
                  <a:srgbClr val="D4D4D4"/>
                </a:solidFill>
                <a:latin typeface="Consolas" panose="020B0609020204030204" pitchFamily="49" charset="0"/>
              </a:rPr>
              <a:t>i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 &lt; </a:t>
            </a:r>
            <a:r>
              <a:rPr lang="en-US" sz="1700" dirty="0" err="1">
                <a:solidFill>
                  <a:srgbClr val="D4D4D4"/>
                </a:solidFill>
                <a:latin typeface="Consolas" panose="020B0609020204030204" pitchFamily="49" charset="0"/>
              </a:rPr>
              <a:t>numMappers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; </a:t>
            </a:r>
            <a:r>
              <a:rPr lang="en-US" sz="1700" dirty="0" err="1">
                <a:solidFill>
                  <a:srgbClr val="D4D4D4"/>
                </a:solidFill>
                <a:latin typeface="Consolas" panose="020B0609020204030204" pitchFamily="49" charset="0"/>
              </a:rPr>
              <a:t>i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++ {</a:t>
            </a:r>
          </a:p>
          <a:p>
            <a:pPr marL="114300" indent="0">
              <a:buNone/>
            </a:pP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sz="1700" dirty="0" err="1">
                <a:solidFill>
                  <a:srgbClr val="D4D4D4"/>
                </a:solidFill>
                <a:latin typeface="Consolas" panose="020B0609020204030204" pitchFamily="49" charset="0"/>
              </a:rPr>
              <a:t>inChansMap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[</a:t>
            </a:r>
            <a:r>
              <a:rPr lang="en-US" sz="1700" dirty="0" err="1">
                <a:solidFill>
                  <a:srgbClr val="D4D4D4"/>
                </a:solidFill>
                <a:latin typeface="Consolas" panose="020B0609020204030204" pitchFamily="49" charset="0"/>
              </a:rPr>
              <a:t>i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] = </a:t>
            </a:r>
            <a:r>
              <a:rPr lang="en-US" sz="1700" dirty="0">
                <a:solidFill>
                  <a:srgbClr val="DCDCAA"/>
                </a:solidFill>
                <a:latin typeface="Consolas" panose="020B0609020204030204" pitchFamily="49" charset="0"/>
              </a:rPr>
              <a:t>make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sz="1700" dirty="0" err="1">
                <a:solidFill>
                  <a:srgbClr val="569CD6"/>
                </a:solidFill>
                <a:latin typeface="Consolas" panose="020B0609020204030204" pitchFamily="49" charset="0"/>
              </a:rPr>
              <a:t>chan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700" dirty="0">
                <a:solidFill>
                  <a:srgbClr val="569CD6"/>
                </a:solidFill>
                <a:latin typeface="Consolas" panose="020B0609020204030204" pitchFamily="49" charset="0"/>
              </a:rPr>
              <a:t>interface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{}, CHANBUF)</a:t>
            </a:r>
          </a:p>
          <a:p>
            <a:pPr marL="114300" indent="0">
              <a:buNone/>
            </a:pP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sz="1700" dirty="0" err="1">
                <a:solidFill>
                  <a:srgbClr val="D4D4D4"/>
                </a:solidFill>
                <a:latin typeface="Consolas" panose="020B0609020204030204" pitchFamily="49" charset="0"/>
              </a:rPr>
              <a:t>inChansPartition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[</a:t>
            </a:r>
            <a:r>
              <a:rPr lang="en-US" sz="1700" dirty="0" err="1">
                <a:solidFill>
                  <a:srgbClr val="D4D4D4"/>
                </a:solidFill>
                <a:latin typeface="Consolas" panose="020B0609020204030204" pitchFamily="49" charset="0"/>
              </a:rPr>
              <a:t>i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] = </a:t>
            </a:r>
            <a:r>
              <a:rPr lang="en-US" sz="1700" dirty="0">
                <a:solidFill>
                  <a:srgbClr val="DCDCAA"/>
                </a:solidFill>
                <a:latin typeface="Consolas" panose="020B0609020204030204" pitchFamily="49" charset="0"/>
              </a:rPr>
              <a:t>make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sz="1700" dirty="0" err="1">
                <a:solidFill>
                  <a:srgbClr val="569CD6"/>
                </a:solidFill>
                <a:latin typeface="Consolas" panose="020B0609020204030204" pitchFamily="49" charset="0"/>
              </a:rPr>
              <a:t>chan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700" dirty="0">
                <a:solidFill>
                  <a:srgbClr val="569CD6"/>
                </a:solidFill>
                <a:latin typeface="Consolas" panose="020B0609020204030204" pitchFamily="49" charset="0"/>
              </a:rPr>
              <a:t>interface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{}, CHANBUF)</a:t>
            </a:r>
          </a:p>
          <a:p>
            <a:pPr marL="114300" indent="0">
              <a:buNone/>
            </a:pP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sz="1700" dirty="0">
                <a:solidFill>
                  <a:srgbClr val="C586C0"/>
                </a:solidFill>
                <a:latin typeface="Consolas" panose="020B0609020204030204" pitchFamily="49" charset="0"/>
              </a:rPr>
              <a:t>go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700" dirty="0" err="1">
                <a:solidFill>
                  <a:srgbClr val="D4D4D4"/>
                </a:solidFill>
                <a:latin typeface="Consolas" panose="020B0609020204030204" pitchFamily="49" charset="0"/>
              </a:rPr>
              <a:t>j.</a:t>
            </a:r>
            <a:r>
              <a:rPr lang="en-US" sz="1700" dirty="0" err="1">
                <a:solidFill>
                  <a:srgbClr val="DCDCAA"/>
                </a:solidFill>
                <a:latin typeface="Consolas" panose="020B0609020204030204" pitchFamily="49" charset="0"/>
              </a:rPr>
              <a:t>Map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sz="1700" dirty="0" err="1">
                <a:solidFill>
                  <a:srgbClr val="D4D4D4"/>
                </a:solidFill>
                <a:latin typeface="Consolas" panose="020B0609020204030204" pitchFamily="49" charset="0"/>
              </a:rPr>
              <a:t>inChansMap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[</a:t>
            </a:r>
            <a:r>
              <a:rPr lang="en-US" sz="1700" dirty="0" err="1">
                <a:solidFill>
                  <a:srgbClr val="D4D4D4"/>
                </a:solidFill>
                <a:latin typeface="Consolas" panose="020B0609020204030204" pitchFamily="49" charset="0"/>
              </a:rPr>
              <a:t>i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], </a:t>
            </a:r>
            <a:r>
              <a:rPr lang="en-US" sz="1700" dirty="0" err="1">
                <a:solidFill>
                  <a:srgbClr val="D4D4D4"/>
                </a:solidFill>
                <a:latin typeface="Consolas" panose="020B0609020204030204" pitchFamily="49" charset="0"/>
              </a:rPr>
              <a:t>inChansPartition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[</a:t>
            </a:r>
            <a:r>
              <a:rPr lang="en-US" sz="1700" dirty="0" err="1">
                <a:solidFill>
                  <a:srgbClr val="D4D4D4"/>
                </a:solidFill>
                <a:latin typeface="Consolas" panose="020B0609020204030204" pitchFamily="49" charset="0"/>
              </a:rPr>
              <a:t>i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])</a:t>
            </a:r>
          </a:p>
          <a:p>
            <a:pPr marL="114300" indent="0">
              <a:buNone/>
            </a:pP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sz="1700" dirty="0">
                <a:solidFill>
                  <a:srgbClr val="C586C0"/>
                </a:solidFill>
                <a:latin typeface="Consolas" panose="020B0609020204030204" pitchFamily="49" charset="0"/>
              </a:rPr>
              <a:t>go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700" dirty="0" err="1">
                <a:solidFill>
                  <a:srgbClr val="D4D4D4"/>
                </a:solidFill>
                <a:latin typeface="Consolas" panose="020B0609020204030204" pitchFamily="49" charset="0"/>
              </a:rPr>
              <a:t>j.</a:t>
            </a:r>
            <a:r>
              <a:rPr lang="en-US" sz="1700" dirty="0" err="1">
                <a:solidFill>
                  <a:srgbClr val="DCDCAA"/>
                </a:solidFill>
                <a:latin typeface="Consolas" panose="020B0609020204030204" pitchFamily="49" charset="0"/>
              </a:rPr>
              <a:t>Partition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sz="1700" dirty="0" err="1">
                <a:solidFill>
                  <a:srgbClr val="D4D4D4"/>
                </a:solidFill>
                <a:latin typeface="Consolas" panose="020B0609020204030204" pitchFamily="49" charset="0"/>
              </a:rPr>
              <a:t>inChansPartition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[</a:t>
            </a:r>
            <a:r>
              <a:rPr lang="en-US" sz="1700" dirty="0" err="1">
                <a:solidFill>
                  <a:srgbClr val="D4D4D4"/>
                </a:solidFill>
                <a:latin typeface="Consolas" panose="020B0609020204030204" pitchFamily="49" charset="0"/>
              </a:rPr>
              <a:t>i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], </a:t>
            </a:r>
            <a:r>
              <a:rPr lang="en-US" sz="1700" dirty="0" err="1">
                <a:solidFill>
                  <a:srgbClr val="D4D4D4"/>
                </a:solidFill>
                <a:latin typeface="Consolas" panose="020B0609020204030204" pitchFamily="49" charset="0"/>
              </a:rPr>
              <a:t>inChansReduce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, &amp;</a:t>
            </a:r>
            <a:r>
              <a:rPr lang="en-US" sz="1700" dirty="0" err="1">
                <a:solidFill>
                  <a:srgbClr val="D4D4D4"/>
                </a:solidFill>
                <a:latin typeface="Consolas" panose="020B0609020204030204" pitchFamily="49" charset="0"/>
              </a:rPr>
              <a:t>wgPartition</a:t>
            </a: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pPr marL="114300" indent="0">
              <a:buNone/>
            </a:pPr>
            <a:r>
              <a:rPr lang="en-US" sz="1700" dirty="0">
                <a:solidFill>
                  <a:srgbClr val="D4D4D4"/>
                </a:solidFill>
                <a:latin typeface="Consolas" panose="020B0609020204030204" pitchFamily="49" charset="0"/>
              </a:rPr>
              <a:t>}</a:t>
            </a:r>
          </a:p>
          <a:p>
            <a:endParaRPr lang="en-US" sz="17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0B6CF9-998A-43C0-9419-345A8BD9A5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29</a:t>
            </a:fld>
            <a:endParaRPr lang="en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A8399A3-D19D-4F51-9DF1-7114AB33E9DC}"/>
              </a:ext>
            </a:extLst>
          </p:cNvPr>
          <p:cNvGrpSpPr/>
          <p:nvPr/>
        </p:nvGrpSpPr>
        <p:grpSpPr>
          <a:xfrm>
            <a:off x="311700" y="4344518"/>
            <a:ext cx="8520600" cy="2421528"/>
            <a:chOff x="35584" y="2537099"/>
            <a:chExt cx="9022618" cy="2972013"/>
          </a:xfrm>
        </p:grpSpPr>
        <p:sp>
          <p:nvSpPr>
            <p:cNvPr id="6" name="Google Shape;142;p19">
              <a:extLst>
                <a:ext uri="{FF2B5EF4-FFF2-40B4-BE49-F238E27FC236}">
                  <a16:creationId xmlns:a16="http://schemas.microsoft.com/office/drawing/2014/main" id="{3E90E92A-BE0A-4E32-A7BD-F43CC9445BCD}"/>
                </a:ext>
              </a:extLst>
            </p:cNvPr>
            <p:cNvSpPr/>
            <p:nvPr/>
          </p:nvSpPr>
          <p:spPr>
            <a:xfrm>
              <a:off x="35584" y="3343005"/>
              <a:ext cx="1360200" cy="1360200"/>
            </a:xfrm>
            <a:prstGeom prst="rect">
              <a:avLst/>
            </a:prstGeom>
            <a:solidFill>
              <a:schemeClr val="lt2">
                <a:alpha val="20000"/>
              </a:schemeClr>
            </a:solidFill>
            <a:ln w="9525" cap="flat" cmpd="sng">
              <a:solidFill>
                <a:schemeClr val="dk2">
                  <a:alpha val="2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Input</a:t>
              </a:r>
              <a:endParaRPr/>
            </a:p>
          </p:txBody>
        </p:sp>
        <p:grpSp>
          <p:nvGrpSpPr>
            <p:cNvPr id="7" name="Google Shape;143;p19">
              <a:extLst>
                <a:ext uri="{FF2B5EF4-FFF2-40B4-BE49-F238E27FC236}">
                  <a16:creationId xmlns:a16="http://schemas.microsoft.com/office/drawing/2014/main" id="{E252DCA6-A377-4E17-951B-7ECA458236F4}"/>
                </a:ext>
              </a:extLst>
            </p:cNvPr>
            <p:cNvGrpSpPr/>
            <p:nvPr/>
          </p:nvGrpSpPr>
          <p:grpSpPr>
            <a:xfrm>
              <a:off x="1827484" y="2537099"/>
              <a:ext cx="1360200" cy="2972013"/>
              <a:chOff x="853025" y="1893075"/>
              <a:chExt cx="1360200" cy="2972013"/>
            </a:xfrm>
          </p:grpSpPr>
          <p:sp>
            <p:nvSpPr>
              <p:cNvPr id="25" name="Google Shape;144;p19">
                <a:extLst>
                  <a:ext uri="{FF2B5EF4-FFF2-40B4-BE49-F238E27FC236}">
                    <a16:creationId xmlns:a16="http://schemas.microsoft.com/office/drawing/2014/main" id="{A0E3D13D-5A7D-416F-B82F-9F1BBF106785}"/>
                  </a:ext>
                </a:extLst>
              </p:cNvPr>
              <p:cNvSpPr/>
              <p:nvPr/>
            </p:nvSpPr>
            <p:spPr>
              <a:xfrm>
                <a:off x="853025" y="1893075"/>
                <a:ext cx="1360200" cy="1360200"/>
              </a:xfrm>
              <a:prstGeom prst="rect">
                <a:avLst/>
              </a:prstGeom>
              <a:solidFill>
                <a:schemeClr val="accent4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Mapper</a:t>
                </a:r>
                <a:endParaRPr/>
              </a:p>
            </p:txBody>
          </p:sp>
          <p:sp>
            <p:nvSpPr>
              <p:cNvPr id="26" name="Google Shape;145;p19">
                <a:extLst>
                  <a:ext uri="{FF2B5EF4-FFF2-40B4-BE49-F238E27FC236}">
                    <a16:creationId xmlns:a16="http://schemas.microsoft.com/office/drawing/2014/main" id="{B162CDB6-DC31-4ABA-B43B-65D0BD9C74CE}"/>
                  </a:ext>
                </a:extLst>
              </p:cNvPr>
              <p:cNvSpPr/>
              <p:nvPr/>
            </p:nvSpPr>
            <p:spPr>
              <a:xfrm>
                <a:off x="853025" y="3504888"/>
                <a:ext cx="1360200" cy="1360200"/>
              </a:xfrm>
              <a:prstGeom prst="rect">
                <a:avLst/>
              </a:prstGeom>
              <a:solidFill>
                <a:schemeClr val="accent4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Mapper</a:t>
                </a:r>
                <a:endParaRPr/>
              </a:p>
            </p:txBody>
          </p:sp>
        </p:grpSp>
        <p:cxnSp>
          <p:nvCxnSpPr>
            <p:cNvPr id="8" name="Google Shape;146;p19">
              <a:extLst>
                <a:ext uri="{FF2B5EF4-FFF2-40B4-BE49-F238E27FC236}">
                  <a16:creationId xmlns:a16="http://schemas.microsoft.com/office/drawing/2014/main" id="{5801E09A-F399-4E5B-A747-D9C2BE557F9B}"/>
                </a:ext>
              </a:extLst>
            </p:cNvPr>
            <p:cNvCxnSpPr>
              <a:cxnSpLocks/>
              <a:stCxn id="6" idx="3"/>
              <a:endCxn id="25" idx="1"/>
            </p:cNvCxnSpPr>
            <p:nvPr/>
          </p:nvCxnSpPr>
          <p:spPr>
            <a:xfrm flipV="1">
              <a:off x="1395784" y="3217199"/>
              <a:ext cx="431700" cy="805906"/>
            </a:xfrm>
            <a:prstGeom prst="straightConnector1">
              <a:avLst/>
            </a:prstGeom>
            <a:solidFill>
              <a:scrgbClr r="0" g="0" b="0"/>
            </a:solidFill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" name="Google Shape;147;p19">
              <a:extLst>
                <a:ext uri="{FF2B5EF4-FFF2-40B4-BE49-F238E27FC236}">
                  <a16:creationId xmlns:a16="http://schemas.microsoft.com/office/drawing/2014/main" id="{D8042397-969D-432F-BC14-B05F6B6661CC}"/>
                </a:ext>
              </a:extLst>
            </p:cNvPr>
            <p:cNvCxnSpPr>
              <a:stCxn id="6" idx="3"/>
              <a:endCxn id="26" idx="1"/>
            </p:cNvCxnSpPr>
            <p:nvPr/>
          </p:nvCxnSpPr>
          <p:spPr>
            <a:xfrm>
              <a:off x="1395784" y="4023105"/>
              <a:ext cx="431700" cy="805907"/>
            </a:xfrm>
            <a:prstGeom prst="straightConnector1">
              <a:avLst/>
            </a:prstGeom>
            <a:solidFill>
              <a:scrgbClr r="0" g="0" b="0"/>
            </a:solidFill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" name="Google Shape;148;p19">
              <a:extLst>
                <a:ext uri="{FF2B5EF4-FFF2-40B4-BE49-F238E27FC236}">
                  <a16:creationId xmlns:a16="http://schemas.microsoft.com/office/drawing/2014/main" id="{50626BFA-53F8-4C02-B466-F1F9FD261940}"/>
                </a:ext>
              </a:extLst>
            </p:cNvPr>
            <p:cNvGrpSpPr/>
            <p:nvPr/>
          </p:nvGrpSpPr>
          <p:grpSpPr>
            <a:xfrm>
              <a:off x="6135001" y="2537099"/>
              <a:ext cx="1360200" cy="2972013"/>
              <a:chOff x="853025" y="1893075"/>
              <a:chExt cx="1360200" cy="2972013"/>
            </a:xfrm>
          </p:grpSpPr>
          <p:sp>
            <p:nvSpPr>
              <p:cNvPr id="23" name="Google Shape;149;p19">
                <a:extLst>
                  <a:ext uri="{FF2B5EF4-FFF2-40B4-BE49-F238E27FC236}">
                    <a16:creationId xmlns:a16="http://schemas.microsoft.com/office/drawing/2014/main" id="{EDE8B0CA-9479-4D5D-8651-827AB94F6820}"/>
                  </a:ext>
                </a:extLst>
              </p:cNvPr>
              <p:cNvSpPr/>
              <p:nvPr/>
            </p:nvSpPr>
            <p:spPr>
              <a:xfrm>
                <a:off x="853025" y="1893075"/>
                <a:ext cx="1360200" cy="1360200"/>
              </a:xfrm>
              <a:prstGeom prst="rect">
                <a:avLst/>
              </a:prstGeom>
              <a:solidFill>
                <a:schemeClr val="accent5">
                  <a:alpha val="20000"/>
                </a:schemeClr>
              </a:solidFill>
              <a:ln w="9525" cap="flat" cmpd="sng">
                <a:solidFill>
                  <a:schemeClr val="dk2">
                    <a:alpha val="2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Reducer</a:t>
                </a:r>
                <a:endParaRPr/>
              </a:p>
            </p:txBody>
          </p:sp>
          <p:sp>
            <p:nvSpPr>
              <p:cNvPr id="24" name="Google Shape;150;p19">
                <a:extLst>
                  <a:ext uri="{FF2B5EF4-FFF2-40B4-BE49-F238E27FC236}">
                    <a16:creationId xmlns:a16="http://schemas.microsoft.com/office/drawing/2014/main" id="{DF9BE372-4B91-419B-9883-9BA7604874F2}"/>
                  </a:ext>
                </a:extLst>
              </p:cNvPr>
              <p:cNvSpPr/>
              <p:nvPr/>
            </p:nvSpPr>
            <p:spPr>
              <a:xfrm>
                <a:off x="853025" y="3504888"/>
                <a:ext cx="1360200" cy="1360200"/>
              </a:xfrm>
              <a:prstGeom prst="rect">
                <a:avLst/>
              </a:prstGeom>
              <a:solidFill>
                <a:schemeClr val="accent5">
                  <a:alpha val="20000"/>
                </a:schemeClr>
              </a:solidFill>
              <a:ln w="9525" cap="flat" cmpd="sng">
                <a:solidFill>
                  <a:schemeClr val="dk2">
                    <a:alpha val="2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Reducer</a:t>
                </a:r>
                <a:endParaRPr/>
              </a:p>
            </p:txBody>
          </p:sp>
        </p:grpSp>
        <p:cxnSp>
          <p:nvCxnSpPr>
            <p:cNvPr id="11" name="Google Shape;151;p19">
              <a:extLst>
                <a:ext uri="{FF2B5EF4-FFF2-40B4-BE49-F238E27FC236}">
                  <a16:creationId xmlns:a16="http://schemas.microsoft.com/office/drawing/2014/main" id="{15FBF2ED-9BBA-4AC2-BAAF-030500D17A05}"/>
                </a:ext>
              </a:extLst>
            </p:cNvPr>
            <p:cNvCxnSpPr>
              <a:cxnSpLocks/>
              <a:stCxn id="21" idx="3"/>
              <a:endCxn id="23" idx="1"/>
            </p:cNvCxnSpPr>
            <p:nvPr/>
          </p:nvCxnSpPr>
          <p:spPr>
            <a:xfrm>
              <a:off x="5252100" y="3217199"/>
              <a:ext cx="882901" cy="0"/>
            </a:xfrm>
            <a:prstGeom prst="straightConnector1">
              <a:avLst/>
            </a:prstGeom>
            <a:solidFill>
              <a:schemeClr val="accent5">
                <a:alpha val="20000"/>
              </a:schemeClr>
            </a:solidFill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52;p19">
              <a:extLst>
                <a:ext uri="{FF2B5EF4-FFF2-40B4-BE49-F238E27FC236}">
                  <a16:creationId xmlns:a16="http://schemas.microsoft.com/office/drawing/2014/main" id="{C7CCC454-4879-47F5-9230-70E3BBB7B099}"/>
                </a:ext>
              </a:extLst>
            </p:cNvPr>
            <p:cNvCxnSpPr>
              <a:cxnSpLocks/>
              <a:stCxn id="21" idx="3"/>
              <a:endCxn id="24" idx="1"/>
            </p:cNvCxnSpPr>
            <p:nvPr/>
          </p:nvCxnSpPr>
          <p:spPr>
            <a:xfrm>
              <a:off x="5252100" y="3217199"/>
              <a:ext cx="882901" cy="1611813"/>
            </a:xfrm>
            <a:prstGeom prst="straightConnector1">
              <a:avLst/>
            </a:prstGeom>
            <a:solidFill>
              <a:schemeClr val="accent5">
                <a:alpha val="20000"/>
              </a:schemeClr>
            </a:solidFill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53;p19">
              <a:extLst>
                <a:ext uri="{FF2B5EF4-FFF2-40B4-BE49-F238E27FC236}">
                  <a16:creationId xmlns:a16="http://schemas.microsoft.com/office/drawing/2014/main" id="{3F255349-34CC-4D66-B841-181A409D5B4C}"/>
                </a:ext>
              </a:extLst>
            </p:cNvPr>
            <p:cNvCxnSpPr>
              <a:cxnSpLocks/>
              <a:stCxn id="22" idx="3"/>
              <a:endCxn id="23" idx="1"/>
            </p:cNvCxnSpPr>
            <p:nvPr/>
          </p:nvCxnSpPr>
          <p:spPr>
            <a:xfrm flipV="1">
              <a:off x="5252100" y="3217199"/>
              <a:ext cx="882901" cy="1611813"/>
            </a:xfrm>
            <a:prstGeom prst="straightConnector1">
              <a:avLst/>
            </a:prstGeom>
            <a:solidFill>
              <a:schemeClr val="accent5">
                <a:alpha val="20000"/>
              </a:schemeClr>
            </a:solidFill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54;p19">
              <a:extLst>
                <a:ext uri="{FF2B5EF4-FFF2-40B4-BE49-F238E27FC236}">
                  <a16:creationId xmlns:a16="http://schemas.microsoft.com/office/drawing/2014/main" id="{6D3DCDAF-2AAB-4F62-B5B1-50B13D5C878D}"/>
                </a:ext>
              </a:extLst>
            </p:cNvPr>
            <p:cNvCxnSpPr>
              <a:cxnSpLocks/>
              <a:stCxn id="22" idx="3"/>
              <a:endCxn id="24" idx="1"/>
            </p:cNvCxnSpPr>
            <p:nvPr/>
          </p:nvCxnSpPr>
          <p:spPr>
            <a:xfrm>
              <a:off x="5252100" y="4829012"/>
              <a:ext cx="882901" cy="0"/>
            </a:xfrm>
            <a:prstGeom prst="straightConnector1">
              <a:avLst/>
            </a:prstGeom>
            <a:solidFill>
              <a:schemeClr val="accent5">
                <a:alpha val="20000"/>
              </a:schemeClr>
            </a:solidFill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" name="Google Shape;156;p19">
              <a:extLst>
                <a:ext uri="{FF2B5EF4-FFF2-40B4-BE49-F238E27FC236}">
                  <a16:creationId xmlns:a16="http://schemas.microsoft.com/office/drawing/2014/main" id="{CF3B5821-A3F3-45A2-A905-B7E764C91564}"/>
                </a:ext>
              </a:extLst>
            </p:cNvPr>
            <p:cNvSpPr/>
            <p:nvPr/>
          </p:nvSpPr>
          <p:spPr>
            <a:xfrm>
              <a:off x="7698002" y="3343005"/>
              <a:ext cx="1360200" cy="1360200"/>
            </a:xfrm>
            <a:prstGeom prst="rect">
              <a:avLst/>
            </a:prstGeom>
            <a:solidFill>
              <a:schemeClr val="lt2">
                <a:alpha val="20000"/>
              </a:schemeClr>
            </a:solidFill>
            <a:ln w="9525" cap="flat" cmpd="sng">
              <a:solidFill>
                <a:schemeClr val="dk2">
                  <a:alpha val="2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/>
                <a:t>Output</a:t>
              </a:r>
              <a:endParaRPr dirty="0"/>
            </a:p>
          </p:txBody>
        </p:sp>
        <p:cxnSp>
          <p:nvCxnSpPr>
            <p:cNvPr id="16" name="Google Shape;158;p19">
              <a:extLst>
                <a:ext uri="{FF2B5EF4-FFF2-40B4-BE49-F238E27FC236}">
                  <a16:creationId xmlns:a16="http://schemas.microsoft.com/office/drawing/2014/main" id="{0CD7BC99-5EED-4E89-81FE-855FE2C33C1B}"/>
                </a:ext>
              </a:extLst>
            </p:cNvPr>
            <p:cNvCxnSpPr>
              <a:stCxn id="23" idx="3"/>
              <a:endCxn id="15" idx="1"/>
            </p:cNvCxnSpPr>
            <p:nvPr/>
          </p:nvCxnSpPr>
          <p:spPr>
            <a:xfrm>
              <a:off x="7495201" y="3217199"/>
              <a:ext cx="202801" cy="805906"/>
            </a:xfrm>
            <a:prstGeom prst="straightConnector1">
              <a:avLst/>
            </a:prstGeom>
            <a:solidFill>
              <a:schemeClr val="lt2">
                <a:alpha val="20000"/>
              </a:schemeClr>
            </a:solidFill>
            <a:ln w="76200" cap="flat" cmpd="sng">
              <a:solidFill>
                <a:schemeClr val="dk2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59;p19">
              <a:extLst>
                <a:ext uri="{FF2B5EF4-FFF2-40B4-BE49-F238E27FC236}">
                  <a16:creationId xmlns:a16="http://schemas.microsoft.com/office/drawing/2014/main" id="{9EC93E2F-07D0-4139-BA2A-1FC677EE592D}"/>
                </a:ext>
              </a:extLst>
            </p:cNvPr>
            <p:cNvCxnSpPr>
              <a:cxnSpLocks/>
              <a:stCxn id="24" idx="3"/>
              <a:endCxn id="15" idx="1"/>
            </p:cNvCxnSpPr>
            <p:nvPr/>
          </p:nvCxnSpPr>
          <p:spPr>
            <a:xfrm flipV="1">
              <a:off x="7495201" y="4023105"/>
              <a:ext cx="202801" cy="805907"/>
            </a:xfrm>
            <a:prstGeom prst="straightConnector1">
              <a:avLst/>
            </a:prstGeom>
            <a:solidFill>
              <a:schemeClr val="lt2">
                <a:alpha val="20000"/>
              </a:schemeClr>
            </a:solidFill>
            <a:ln w="76200" cap="flat" cmpd="sng">
              <a:solidFill>
                <a:schemeClr val="dk2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8" name="Google Shape;143;p19">
              <a:extLst>
                <a:ext uri="{FF2B5EF4-FFF2-40B4-BE49-F238E27FC236}">
                  <a16:creationId xmlns:a16="http://schemas.microsoft.com/office/drawing/2014/main" id="{3A307964-4124-46D9-A02B-51E0141E8265}"/>
                </a:ext>
              </a:extLst>
            </p:cNvPr>
            <p:cNvGrpSpPr/>
            <p:nvPr/>
          </p:nvGrpSpPr>
          <p:grpSpPr>
            <a:xfrm>
              <a:off x="3891900" y="2537099"/>
              <a:ext cx="1360200" cy="2972013"/>
              <a:chOff x="853025" y="1893075"/>
              <a:chExt cx="1360200" cy="2972013"/>
            </a:xfrm>
            <a:solidFill>
              <a:srgbClr val="FF62C6"/>
            </a:solidFill>
          </p:grpSpPr>
          <p:sp>
            <p:nvSpPr>
              <p:cNvPr id="21" name="Google Shape;144;p19">
                <a:extLst>
                  <a:ext uri="{FF2B5EF4-FFF2-40B4-BE49-F238E27FC236}">
                    <a16:creationId xmlns:a16="http://schemas.microsoft.com/office/drawing/2014/main" id="{86CBA0FD-10A8-46BE-98AE-993FFBD38DC6}"/>
                  </a:ext>
                </a:extLst>
              </p:cNvPr>
              <p:cNvSpPr/>
              <p:nvPr/>
            </p:nvSpPr>
            <p:spPr>
              <a:xfrm>
                <a:off x="853025" y="1893075"/>
                <a:ext cx="1360200" cy="1360200"/>
              </a:xfrm>
              <a:prstGeom prst="rect">
                <a:avLst/>
              </a:prstGeom>
              <a:solidFill>
                <a:srgbClr val="FF62C6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dirty="0"/>
                  <a:t>Part</a:t>
                </a:r>
                <a:r>
                  <a:rPr lang="en-US" dirty="0" err="1"/>
                  <a:t>itioner</a:t>
                </a:r>
                <a:endParaRPr dirty="0"/>
              </a:p>
            </p:txBody>
          </p:sp>
          <p:sp>
            <p:nvSpPr>
              <p:cNvPr id="22" name="Google Shape;145;p19">
                <a:extLst>
                  <a:ext uri="{FF2B5EF4-FFF2-40B4-BE49-F238E27FC236}">
                    <a16:creationId xmlns:a16="http://schemas.microsoft.com/office/drawing/2014/main" id="{230F16E0-7684-4548-914E-0A74782B2115}"/>
                  </a:ext>
                </a:extLst>
              </p:cNvPr>
              <p:cNvSpPr/>
              <p:nvPr/>
            </p:nvSpPr>
            <p:spPr>
              <a:xfrm>
                <a:off x="853025" y="3504888"/>
                <a:ext cx="1360200" cy="1360200"/>
              </a:xfrm>
              <a:prstGeom prst="rect">
                <a:avLst/>
              </a:prstGeom>
              <a:solidFill>
                <a:srgbClr val="FF62C6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dirty="0"/>
                  <a:t>Partitioner</a:t>
                </a:r>
                <a:endParaRPr dirty="0"/>
              </a:p>
            </p:txBody>
          </p:sp>
        </p:grpSp>
        <p:cxnSp>
          <p:nvCxnSpPr>
            <p:cNvPr id="19" name="Google Shape;146;p19">
              <a:extLst>
                <a:ext uri="{FF2B5EF4-FFF2-40B4-BE49-F238E27FC236}">
                  <a16:creationId xmlns:a16="http://schemas.microsoft.com/office/drawing/2014/main" id="{763EB35B-6B0C-42CB-A8C3-A9742E0B3E06}"/>
                </a:ext>
              </a:extLst>
            </p:cNvPr>
            <p:cNvCxnSpPr>
              <a:cxnSpLocks/>
              <a:stCxn id="21" idx="1"/>
              <a:endCxn id="25" idx="3"/>
            </p:cNvCxnSpPr>
            <p:nvPr/>
          </p:nvCxnSpPr>
          <p:spPr>
            <a:xfrm flipH="1">
              <a:off x="3187684" y="3217199"/>
              <a:ext cx="704216" cy="0"/>
            </a:xfrm>
            <a:prstGeom prst="straightConnector1">
              <a:avLst/>
            </a:prstGeom>
            <a:solidFill>
              <a:scrgbClr r="0" g="0" b="0"/>
            </a:solidFill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146;p19">
              <a:extLst>
                <a:ext uri="{FF2B5EF4-FFF2-40B4-BE49-F238E27FC236}">
                  <a16:creationId xmlns:a16="http://schemas.microsoft.com/office/drawing/2014/main" id="{F1910F58-49B9-4BE5-9E16-A0F8B74EEDFC}"/>
                </a:ext>
              </a:extLst>
            </p:cNvPr>
            <p:cNvCxnSpPr>
              <a:cxnSpLocks/>
              <a:stCxn id="22" idx="1"/>
              <a:endCxn id="26" idx="3"/>
            </p:cNvCxnSpPr>
            <p:nvPr/>
          </p:nvCxnSpPr>
          <p:spPr>
            <a:xfrm flipH="1">
              <a:off x="3187684" y="4829012"/>
              <a:ext cx="704216" cy="0"/>
            </a:xfrm>
            <a:prstGeom prst="straightConnector1">
              <a:avLst/>
            </a:prstGeom>
            <a:solidFill>
              <a:scrgbClr r="0" g="0" b="0"/>
            </a:solidFill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707204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D4679-93B0-4ED0-9C0F-12DFC1128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Previously…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4AF5FC-C7B0-4DBA-ADAF-605343287C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/>
              <a:t>Asymmetry in channels</a:t>
            </a:r>
          </a:p>
          <a:p>
            <a:r>
              <a:rPr lang="en-US" sz="3200" dirty="0"/>
              <a:t>Channels exposed by libraries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8CD3AE-EE8B-4FB7-9DE8-EB2B7F70224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E03DA1D-EA84-4085-89C6-732AE57C4122}"/>
              </a:ext>
            </a:extLst>
          </p:cNvPr>
          <p:cNvSpPr/>
          <p:nvPr/>
        </p:nvSpPr>
        <p:spPr>
          <a:xfrm>
            <a:off x="7315200" y="662487"/>
            <a:ext cx="526774" cy="522842"/>
          </a:xfrm>
          <a:prstGeom prst="ellipse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22296312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0D63C-9E21-434D-98C0-05F94C0FA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GoMR</a:t>
            </a:r>
            <a:r>
              <a:rPr lang="en-US" dirty="0"/>
              <a:t> - Synchronization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58A6C9-CA8D-416A-8961-F5BD92A047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1906"/>
            <a:ext cx="4260300" cy="2197581"/>
          </a:xfrm>
        </p:spPr>
        <p:txBody>
          <a:bodyPr/>
          <a:lstStyle/>
          <a:p>
            <a:pPr marL="114300" indent="0">
              <a:buNone/>
            </a:pPr>
            <a:r>
              <a:rPr lang="en-US" sz="1400" dirty="0">
                <a:solidFill>
                  <a:srgbClr val="569CD6"/>
                </a:solidFill>
                <a:latin typeface="Consolas" panose="020B0609020204030204" pitchFamily="49" charset="0"/>
              </a:rPr>
              <a:t>var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400" dirty="0" err="1">
                <a:solidFill>
                  <a:srgbClr val="9CDCFE"/>
                </a:solidFill>
                <a:latin typeface="Consolas" panose="020B0609020204030204" pitchFamily="49" charset="0"/>
              </a:rPr>
              <a:t>wgPartition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, </a:t>
            </a:r>
            <a:r>
              <a:rPr lang="en-US" sz="1400" dirty="0" err="1">
                <a:solidFill>
                  <a:srgbClr val="9CDCFE"/>
                </a:solidFill>
                <a:latin typeface="Consolas" panose="020B0609020204030204" pitchFamily="49" charset="0"/>
              </a:rPr>
              <a:t>wgReduce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400" dirty="0" err="1">
                <a:solidFill>
                  <a:srgbClr val="D4D4D4"/>
                </a:solidFill>
                <a:latin typeface="Consolas" panose="020B0609020204030204" pitchFamily="49" charset="0"/>
              </a:rPr>
              <a:t>sync.WaitGroup</a:t>
            </a:r>
            <a:endParaRPr lang="en-US" sz="1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sz="1400" dirty="0" err="1">
                <a:solidFill>
                  <a:srgbClr val="D4D4D4"/>
                </a:solidFill>
                <a:latin typeface="Consolas" panose="020B0609020204030204" pitchFamily="49" charset="0"/>
              </a:rPr>
              <a:t>wgPartition.</a:t>
            </a:r>
            <a:r>
              <a:rPr lang="en-US" sz="1400" dirty="0" err="1">
                <a:solidFill>
                  <a:srgbClr val="DCDCAA"/>
                </a:solidFill>
                <a:latin typeface="Consolas" panose="020B0609020204030204" pitchFamily="49" charset="0"/>
              </a:rPr>
              <a:t>Add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>
                <a:solidFill>
                  <a:srgbClr val="D4D4D4"/>
                </a:solidFill>
                <a:latin typeface="Consolas" panose="020B0609020204030204" pitchFamily="49" charset="0"/>
              </a:rPr>
              <a:t>numMappers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pPr marL="114300" indent="0">
              <a:buNone/>
            </a:pPr>
            <a:r>
              <a:rPr lang="en-US" sz="1400" dirty="0" err="1">
                <a:solidFill>
                  <a:srgbClr val="D4D4D4"/>
                </a:solidFill>
                <a:latin typeface="Consolas" panose="020B0609020204030204" pitchFamily="49" charset="0"/>
              </a:rPr>
              <a:t>wgReduce.</a:t>
            </a:r>
            <a:r>
              <a:rPr lang="en-US" sz="1400" dirty="0" err="1">
                <a:solidFill>
                  <a:srgbClr val="DCDCAA"/>
                </a:solidFill>
                <a:latin typeface="Consolas" panose="020B0609020204030204" pitchFamily="49" charset="0"/>
              </a:rPr>
              <a:t>Add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>
                <a:solidFill>
                  <a:srgbClr val="D4D4D4"/>
                </a:solidFill>
                <a:latin typeface="Consolas" panose="020B0609020204030204" pitchFamily="49" charset="0"/>
              </a:rPr>
              <a:t>numReducers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5957FA-729F-4287-AA1A-6D4253D4533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30</a:t>
            </a:fld>
            <a:endParaRPr lang="en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00FCE99-E959-4D5B-987C-6E68141386BD}"/>
              </a:ext>
            </a:extLst>
          </p:cNvPr>
          <p:cNvGrpSpPr/>
          <p:nvPr/>
        </p:nvGrpSpPr>
        <p:grpSpPr>
          <a:xfrm>
            <a:off x="85798" y="3675789"/>
            <a:ext cx="9022618" cy="2972013"/>
            <a:chOff x="35584" y="2537099"/>
            <a:chExt cx="9022618" cy="2972013"/>
          </a:xfrm>
        </p:grpSpPr>
        <p:sp>
          <p:nvSpPr>
            <p:cNvPr id="6" name="Google Shape;142;p19">
              <a:extLst>
                <a:ext uri="{FF2B5EF4-FFF2-40B4-BE49-F238E27FC236}">
                  <a16:creationId xmlns:a16="http://schemas.microsoft.com/office/drawing/2014/main" id="{268702DB-DD64-4A1C-A16C-08CC550BD4FA}"/>
                </a:ext>
              </a:extLst>
            </p:cNvPr>
            <p:cNvSpPr/>
            <p:nvPr/>
          </p:nvSpPr>
          <p:spPr>
            <a:xfrm>
              <a:off x="35584" y="3343005"/>
              <a:ext cx="1360200" cy="1360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Input</a:t>
              </a:r>
              <a:endParaRPr/>
            </a:p>
          </p:txBody>
        </p:sp>
        <p:grpSp>
          <p:nvGrpSpPr>
            <p:cNvPr id="7" name="Google Shape;143;p19">
              <a:extLst>
                <a:ext uri="{FF2B5EF4-FFF2-40B4-BE49-F238E27FC236}">
                  <a16:creationId xmlns:a16="http://schemas.microsoft.com/office/drawing/2014/main" id="{99BA56CE-13D9-4E7C-A093-E68F9CEB0072}"/>
                </a:ext>
              </a:extLst>
            </p:cNvPr>
            <p:cNvGrpSpPr/>
            <p:nvPr/>
          </p:nvGrpSpPr>
          <p:grpSpPr>
            <a:xfrm>
              <a:off x="1827484" y="2537099"/>
              <a:ext cx="1360200" cy="2972013"/>
              <a:chOff x="853025" y="1893075"/>
              <a:chExt cx="1360200" cy="2972013"/>
            </a:xfrm>
          </p:grpSpPr>
          <p:sp>
            <p:nvSpPr>
              <p:cNvPr id="25" name="Google Shape;144;p19">
                <a:extLst>
                  <a:ext uri="{FF2B5EF4-FFF2-40B4-BE49-F238E27FC236}">
                    <a16:creationId xmlns:a16="http://schemas.microsoft.com/office/drawing/2014/main" id="{FC008D84-A269-46BC-AF61-C0F17B7D6CF5}"/>
                  </a:ext>
                </a:extLst>
              </p:cNvPr>
              <p:cNvSpPr/>
              <p:nvPr/>
            </p:nvSpPr>
            <p:spPr>
              <a:xfrm>
                <a:off x="853025" y="1893075"/>
                <a:ext cx="1360200" cy="1360200"/>
              </a:xfrm>
              <a:prstGeom prst="rect">
                <a:avLst/>
              </a:prstGeom>
              <a:solidFill>
                <a:schemeClr val="accent4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Mapper</a:t>
                </a:r>
                <a:endParaRPr/>
              </a:p>
            </p:txBody>
          </p:sp>
          <p:sp>
            <p:nvSpPr>
              <p:cNvPr id="26" name="Google Shape;145;p19">
                <a:extLst>
                  <a:ext uri="{FF2B5EF4-FFF2-40B4-BE49-F238E27FC236}">
                    <a16:creationId xmlns:a16="http://schemas.microsoft.com/office/drawing/2014/main" id="{2890E084-06FA-47AF-9D3E-69FA511AA905}"/>
                  </a:ext>
                </a:extLst>
              </p:cNvPr>
              <p:cNvSpPr/>
              <p:nvPr/>
            </p:nvSpPr>
            <p:spPr>
              <a:xfrm>
                <a:off x="853025" y="3504888"/>
                <a:ext cx="1360200" cy="1360200"/>
              </a:xfrm>
              <a:prstGeom prst="rect">
                <a:avLst/>
              </a:prstGeom>
              <a:solidFill>
                <a:schemeClr val="accent4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Mapper</a:t>
                </a:r>
                <a:endParaRPr/>
              </a:p>
            </p:txBody>
          </p:sp>
        </p:grpSp>
        <p:cxnSp>
          <p:nvCxnSpPr>
            <p:cNvPr id="8" name="Google Shape;146;p19">
              <a:extLst>
                <a:ext uri="{FF2B5EF4-FFF2-40B4-BE49-F238E27FC236}">
                  <a16:creationId xmlns:a16="http://schemas.microsoft.com/office/drawing/2014/main" id="{68AA8E38-8078-4404-BE78-43892F57FD80}"/>
                </a:ext>
              </a:extLst>
            </p:cNvPr>
            <p:cNvCxnSpPr>
              <a:cxnSpLocks/>
              <a:stCxn id="6" idx="3"/>
              <a:endCxn id="25" idx="1"/>
            </p:cNvCxnSpPr>
            <p:nvPr/>
          </p:nvCxnSpPr>
          <p:spPr>
            <a:xfrm flipV="1">
              <a:off x="1395784" y="3217199"/>
              <a:ext cx="431700" cy="805906"/>
            </a:xfrm>
            <a:prstGeom prst="straightConnector1">
              <a:avLst/>
            </a:prstGeom>
            <a:noFill/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" name="Google Shape;147;p19">
              <a:extLst>
                <a:ext uri="{FF2B5EF4-FFF2-40B4-BE49-F238E27FC236}">
                  <a16:creationId xmlns:a16="http://schemas.microsoft.com/office/drawing/2014/main" id="{A7014D5E-D3A5-44B3-B800-53FE031B081B}"/>
                </a:ext>
              </a:extLst>
            </p:cNvPr>
            <p:cNvCxnSpPr>
              <a:stCxn id="6" idx="3"/>
              <a:endCxn id="26" idx="1"/>
            </p:cNvCxnSpPr>
            <p:nvPr/>
          </p:nvCxnSpPr>
          <p:spPr>
            <a:xfrm>
              <a:off x="1395784" y="4023105"/>
              <a:ext cx="431700" cy="805907"/>
            </a:xfrm>
            <a:prstGeom prst="straightConnector1">
              <a:avLst/>
            </a:prstGeom>
            <a:noFill/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" name="Google Shape;148;p19">
              <a:extLst>
                <a:ext uri="{FF2B5EF4-FFF2-40B4-BE49-F238E27FC236}">
                  <a16:creationId xmlns:a16="http://schemas.microsoft.com/office/drawing/2014/main" id="{150153F9-74F5-4053-9C5D-0A177F970973}"/>
                </a:ext>
              </a:extLst>
            </p:cNvPr>
            <p:cNvGrpSpPr/>
            <p:nvPr/>
          </p:nvGrpSpPr>
          <p:grpSpPr>
            <a:xfrm>
              <a:off x="6135001" y="2537099"/>
              <a:ext cx="1360200" cy="2972013"/>
              <a:chOff x="853025" y="1893075"/>
              <a:chExt cx="1360200" cy="2972013"/>
            </a:xfrm>
          </p:grpSpPr>
          <p:sp>
            <p:nvSpPr>
              <p:cNvPr id="23" name="Google Shape;149;p19">
                <a:extLst>
                  <a:ext uri="{FF2B5EF4-FFF2-40B4-BE49-F238E27FC236}">
                    <a16:creationId xmlns:a16="http://schemas.microsoft.com/office/drawing/2014/main" id="{E55D3C76-D85C-4592-96AC-5DF7D52A4622}"/>
                  </a:ext>
                </a:extLst>
              </p:cNvPr>
              <p:cNvSpPr/>
              <p:nvPr/>
            </p:nvSpPr>
            <p:spPr>
              <a:xfrm>
                <a:off x="853025" y="1893075"/>
                <a:ext cx="1360200" cy="1360200"/>
              </a:xfrm>
              <a:prstGeom prst="rect">
                <a:avLst/>
              </a:prstGeom>
              <a:solidFill>
                <a:schemeClr val="accent5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Reducer</a:t>
                </a:r>
                <a:endParaRPr/>
              </a:p>
            </p:txBody>
          </p:sp>
          <p:sp>
            <p:nvSpPr>
              <p:cNvPr id="24" name="Google Shape;150;p19">
                <a:extLst>
                  <a:ext uri="{FF2B5EF4-FFF2-40B4-BE49-F238E27FC236}">
                    <a16:creationId xmlns:a16="http://schemas.microsoft.com/office/drawing/2014/main" id="{2D1B7FCA-2668-4D8A-9AD3-8B54F178A109}"/>
                  </a:ext>
                </a:extLst>
              </p:cNvPr>
              <p:cNvSpPr/>
              <p:nvPr/>
            </p:nvSpPr>
            <p:spPr>
              <a:xfrm>
                <a:off x="853025" y="3504888"/>
                <a:ext cx="1360200" cy="1360200"/>
              </a:xfrm>
              <a:prstGeom prst="rect">
                <a:avLst/>
              </a:prstGeom>
              <a:solidFill>
                <a:schemeClr val="accent5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Reducer</a:t>
                </a:r>
                <a:endParaRPr/>
              </a:p>
            </p:txBody>
          </p:sp>
        </p:grpSp>
        <p:cxnSp>
          <p:nvCxnSpPr>
            <p:cNvPr id="11" name="Google Shape;151;p19">
              <a:extLst>
                <a:ext uri="{FF2B5EF4-FFF2-40B4-BE49-F238E27FC236}">
                  <a16:creationId xmlns:a16="http://schemas.microsoft.com/office/drawing/2014/main" id="{1A9C796A-C5AC-4E2D-8983-8896A8A1289D}"/>
                </a:ext>
              </a:extLst>
            </p:cNvPr>
            <p:cNvCxnSpPr>
              <a:cxnSpLocks/>
              <a:stCxn id="21" idx="3"/>
              <a:endCxn id="23" idx="1"/>
            </p:cNvCxnSpPr>
            <p:nvPr/>
          </p:nvCxnSpPr>
          <p:spPr>
            <a:xfrm>
              <a:off x="5252100" y="3217199"/>
              <a:ext cx="882901" cy="0"/>
            </a:xfrm>
            <a:prstGeom prst="straightConnector1">
              <a:avLst/>
            </a:prstGeom>
            <a:noFill/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52;p19">
              <a:extLst>
                <a:ext uri="{FF2B5EF4-FFF2-40B4-BE49-F238E27FC236}">
                  <a16:creationId xmlns:a16="http://schemas.microsoft.com/office/drawing/2014/main" id="{A25B20C4-BDFF-4336-8A94-159D8BFBE67C}"/>
                </a:ext>
              </a:extLst>
            </p:cNvPr>
            <p:cNvCxnSpPr>
              <a:cxnSpLocks/>
              <a:stCxn id="21" idx="3"/>
              <a:endCxn id="24" idx="1"/>
            </p:cNvCxnSpPr>
            <p:nvPr/>
          </p:nvCxnSpPr>
          <p:spPr>
            <a:xfrm>
              <a:off x="5252100" y="3217199"/>
              <a:ext cx="882901" cy="1611813"/>
            </a:xfrm>
            <a:prstGeom prst="straightConnector1">
              <a:avLst/>
            </a:prstGeom>
            <a:noFill/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53;p19">
              <a:extLst>
                <a:ext uri="{FF2B5EF4-FFF2-40B4-BE49-F238E27FC236}">
                  <a16:creationId xmlns:a16="http://schemas.microsoft.com/office/drawing/2014/main" id="{A971650A-D4DF-44D4-85D1-8A68E210ABCF}"/>
                </a:ext>
              </a:extLst>
            </p:cNvPr>
            <p:cNvCxnSpPr>
              <a:cxnSpLocks/>
              <a:stCxn id="22" idx="3"/>
              <a:endCxn id="23" idx="1"/>
            </p:cNvCxnSpPr>
            <p:nvPr/>
          </p:nvCxnSpPr>
          <p:spPr>
            <a:xfrm flipV="1">
              <a:off x="5252100" y="3217199"/>
              <a:ext cx="882901" cy="1611813"/>
            </a:xfrm>
            <a:prstGeom prst="straightConnector1">
              <a:avLst/>
            </a:prstGeom>
            <a:noFill/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54;p19">
              <a:extLst>
                <a:ext uri="{FF2B5EF4-FFF2-40B4-BE49-F238E27FC236}">
                  <a16:creationId xmlns:a16="http://schemas.microsoft.com/office/drawing/2014/main" id="{DF1DA341-6F04-4556-BEE2-989271DB5A8F}"/>
                </a:ext>
              </a:extLst>
            </p:cNvPr>
            <p:cNvCxnSpPr>
              <a:cxnSpLocks/>
              <a:stCxn id="22" idx="3"/>
              <a:endCxn id="24" idx="1"/>
            </p:cNvCxnSpPr>
            <p:nvPr/>
          </p:nvCxnSpPr>
          <p:spPr>
            <a:xfrm>
              <a:off x="5252100" y="4829012"/>
              <a:ext cx="882901" cy="0"/>
            </a:xfrm>
            <a:prstGeom prst="straightConnector1">
              <a:avLst/>
            </a:prstGeom>
            <a:noFill/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" name="Google Shape;156;p19">
              <a:extLst>
                <a:ext uri="{FF2B5EF4-FFF2-40B4-BE49-F238E27FC236}">
                  <a16:creationId xmlns:a16="http://schemas.microsoft.com/office/drawing/2014/main" id="{1B30CC9E-2607-4A89-A3C6-BEA413C38B92}"/>
                </a:ext>
              </a:extLst>
            </p:cNvPr>
            <p:cNvSpPr/>
            <p:nvPr/>
          </p:nvSpPr>
          <p:spPr>
            <a:xfrm>
              <a:off x="7698002" y="3343005"/>
              <a:ext cx="1360200" cy="1360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Output</a:t>
              </a:r>
              <a:endParaRPr/>
            </a:p>
          </p:txBody>
        </p:sp>
        <p:cxnSp>
          <p:nvCxnSpPr>
            <p:cNvPr id="16" name="Google Shape;158;p19">
              <a:extLst>
                <a:ext uri="{FF2B5EF4-FFF2-40B4-BE49-F238E27FC236}">
                  <a16:creationId xmlns:a16="http://schemas.microsoft.com/office/drawing/2014/main" id="{B043AE72-8E77-4191-8520-410D5D60A741}"/>
                </a:ext>
              </a:extLst>
            </p:cNvPr>
            <p:cNvCxnSpPr>
              <a:stCxn id="23" idx="3"/>
              <a:endCxn id="15" idx="1"/>
            </p:cNvCxnSpPr>
            <p:nvPr/>
          </p:nvCxnSpPr>
          <p:spPr>
            <a:xfrm>
              <a:off x="7495201" y="3217199"/>
              <a:ext cx="202801" cy="805906"/>
            </a:xfrm>
            <a:prstGeom prst="straightConnector1">
              <a:avLst/>
            </a:prstGeom>
            <a:noFill/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59;p19">
              <a:extLst>
                <a:ext uri="{FF2B5EF4-FFF2-40B4-BE49-F238E27FC236}">
                  <a16:creationId xmlns:a16="http://schemas.microsoft.com/office/drawing/2014/main" id="{D090BF06-EBE4-4FF8-BE05-94E0B2C47EFA}"/>
                </a:ext>
              </a:extLst>
            </p:cNvPr>
            <p:cNvCxnSpPr>
              <a:cxnSpLocks/>
              <a:stCxn id="24" idx="3"/>
              <a:endCxn id="15" idx="1"/>
            </p:cNvCxnSpPr>
            <p:nvPr/>
          </p:nvCxnSpPr>
          <p:spPr>
            <a:xfrm flipV="1">
              <a:off x="7495201" y="4023105"/>
              <a:ext cx="202801" cy="805907"/>
            </a:xfrm>
            <a:prstGeom prst="straightConnector1">
              <a:avLst/>
            </a:prstGeom>
            <a:noFill/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8" name="Google Shape;143;p19">
              <a:extLst>
                <a:ext uri="{FF2B5EF4-FFF2-40B4-BE49-F238E27FC236}">
                  <a16:creationId xmlns:a16="http://schemas.microsoft.com/office/drawing/2014/main" id="{55EBEB27-A118-4533-8C50-667B491CBB25}"/>
                </a:ext>
              </a:extLst>
            </p:cNvPr>
            <p:cNvGrpSpPr/>
            <p:nvPr/>
          </p:nvGrpSpPr>
          <p:grpSpPr>
            <a:xfrm>
              <a:off x="3891900" y="2537099"/>
              <a:ext cx="1360200" cy="2972013"/>
              <a:chOff x="853025" y="1893075"/>
              <a:chExt cx="1360200" cy="2972013"/>
            </a:xfrm>
            <a:solidFill>
              <a:srgbClr val="FF62C6"/>
            </a:solidFill>
          </p:grpSpPr>
          <p:sp>
            <p:nvSpPr>
              <p:cNvPr id="21" name="Google Shape;144;p19">
                <a:extLst>
                  <a:ext uri="{FF2B5EF4-FFF2-40B4-BE49-F238E27FC236}">
                    <a16:creationId xmlns:a16="http://schemas.microsoft.com/office/drawing/2014/main" id="{B4B37834-0CB7-4FF6-B0C2-DBA65180C6A4}"/>
                  </a:ext>
                </a:extLst>
              </p:cNvPr>
              <p:cNvSpPr/>
              <p:nvPr/>
            </p:nvSpPr>
            <p:spPr>
              <a:xfrm>
                <a:off x="853025" y="1893075"/>
                <a:ext cx="1360200" cy="1360200"/>
              </a:xfrm>
              <a:prstGeom prst="rect">
                <a:avLst/>
              </a:prstGeom>
              <a:grp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dirty="0"/>
                  <a:t>Part</a:t>
                </a:r>
                <a:r>
                  <a:rPr lang="en-US" dirty="0" err="1"/>
                  <a:t>itioner</a:t>
                </a:r>
                <a:endParaRPr dirty="0"/>
              </a:p>
            </p:txBody>
          </p:sp>
          <p:sp>
            <p:nvSpPr>
              <p:cNvPr id="22" name="Google Shape;145;p19">
                <a:extLst>
                  <a:ext uri="{FF2B5EF4-FFF2-40B4-BE49-F238E27FC236}">
                    <a16:creationId xmlns:a16="http://schemas.microsoft.com/office/drawing/2014/main" id="{24AEA015-660E-4588-9975-5F3574A65F2E}"/>
                  </a:ext>
                </a:extLst>
              </p:cNvPr>
              <p:cNvSpPr/>
              <p:nvPr/>
            </p:nvSpPr>
            <p:spPr>
              <a:xfrm>
                <a:off x="853025" y="3504888"/>
                <a:ext cx="1360200" cy="1360200"/>
              </a:xfrm>
              <a:prstGeom prst="rect">
                <a:avLst/>
              </a:prstGeom>
              <a:grp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dirty="0"/>
                  <a:t>Partitioner</a:t>
                </a:r>
                <a:endParaRPr dirty="0"/>
              </a:p>
            </p:txBody>
          </p:sp>
        </p:grpSp>
        <p:cxnSp>
          <p:nvCxnSpPr>
            <p:cNvPr id="19" name="Google Shape;146;p19">
              <a:extLst>
                <a:ext uri="{FF2B5EF4-FFF2-40B4-BE49-F238E27FC236}">
                  <a16:creationId xmlns:a16="http://schemas.microsoft.com/office/drawing/2014/main" id="{F5D42900-FD5E-49D7-9F92-46B06762FD9A}"/>
                </a:ext>
              </a:extLst>
            </p:cNvPr>
            <p:cNvCxnSpPr>
              <a:cxnSpLocks/>
              <a:stCxn id="21" idx="1"/>
              <a:endCxn id="25" idx="3"/>
            </p:cNvCxnSpPr>
            <p:nvPr/>
          </p:nvCxnSpPr>
          <p:spPr>
            <a:xfrm flipH="1">
              <a:off x="3187684" y="3217199"/>
              <a:ext cx="704216" cy="0"/>
            </a:xfrm>
            <a:prstGeom prst="straightConnector1">
              <a:avLst/>
            </a:prstGeom>
            <a:noFill/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146;p19">
              <a:extLst>
                <a:ext uri="{FF2B5EF4-FFF2-40B4-BE49-F238E27FC236}">
                  <a16:creationId xmlns:a16="http://schemas.microsoft.com/office/drawing/2014/main" id="{7661D97D-AFD1-4F02-8BC4-D5216729BB86}"/>
                </a:ext>
              </a:extLst>
            </p:cNvPr>
            <p:cNvCxnSpPr>
              <a:cxnSpLocks/>
              <a:stCxn id="22" idx="1"/>
              <a:endCxn id="26" idx="3"/>
            </p:cNvCxnSpPr>
            <p:nvPr/>
          </p:nvCxnSpPr>
          <p:spPr>
            <a:xfrm flipH="1">
              <a:off x="3187684" y="4829012"/>
              <a:ext cx="704216" cy="0"/>
            </a:xfrm>
            <a:prstGeom prst="straightConnector1">
              <a:avLst/>
            </a:prstGeom>
            <a:noFill/>
            <a:ln w="762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0FF43686-9BD2-43F5-9CAA-561C6EC4AC44}"/>
              </a:ext>
            </a:extLst>
          </p:cNvPr>
          <p:cNvSpPr txBox="1">
            <a:spLocks/>
          </p:cNvSpPr>
          <p:nvPr/>
        </p:nvSpPr>
        <p:spPr>
          <a:xfrm>
            <a:off x="4597107" y="975117"/>
            <a:ext cx="4260300" cy="4939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114300" indent="0">
              <a:buFont typeface="Average"/>
              <a:buNone/>
            </a:pPr>
            <a:r>
              <a:rPr lang="en-US" sz="1400" dirty="0">
                <a:solidFill>
                  <a:srgbClr val="C586C0"/>
                </a:solidFill>
                <a:latin typeface="Consolas" panose="020B0609020204030204" pitchFamily="49" charset="0"/>
              </a:rPr>
              <a:t>go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400" dirty="0" err="1">
                <a:solidFill>
                  <a:srgbClr val="569CD6"/>
                </a:solidFill>
                <a:latin typeface="Consolas" panose="020B0609020204030204" pitchFamily="49" charset="0"/>
              </a:rPr>
              <a:t>func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() {</a:t>
            </a:r>
          </a:p>
          <a:p>
            <a:pPr marL="114300" indent="0">
              <a:buFont typeface="Average"/>
              <a:buNone/>
            </a:pP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sz="1400" dirty="0" err="1">
                <a:solidFill>
                  <a:srgbClr val="D4D4D4"/>
                </a:solidFill>
                <a:latin typeface="Consolas" panose="020B0609020204030204" pitchFamily="49" charset="0"/>
              </a:rPr>
              <a:t>wgPartition.</a:t>
            </a:r>
            <a:r>
              <a:rPr lang="en-US" sz="1400" dirty="0" err="1">
                <a:solidFill>
                  <a:srgbClr val="DCDCAA"/>
                </a:solidFill>
                <a:latin typeface="Consolas" panose="020B0609020204030204" pitchFamily="49" charset="0"/>
              </a:rPr>
              <a:t>Wait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()</a:t>
            </a:r>
          </a:p>
          <a:p>
            <a:pPr marL="114300" indent="0">
              <a:buFont typeface="Average"/>
              <a:buNone/>
            </a:pP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sz="1400" dirty="0">
                <a:solidFill>
                  <a:srgbClr val="C586C0"/>
                </a:solidFill>
                <a:latin typeface="Consolas" panose="020B0609020204030204" pitchFamily="49" charset="0"/>
              </a:rPr>
              <a:t>for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1400" dirty="0" err="1">
                <a:solidFill>
                  <a:srgbClr val="9CDCFE"/>
                </a:solidFill>
                <a:latin typeface="Consolas" panose="020B0609020204030204" pitchFamily="49" charset="0"/>
              </a:rPr>
              <a:t>i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 := </a:t>
            </a:r>
            <a:r>
              <a:rPr lang="en-US" sz="1400" dirty="0">
                <a:solidFill>
                  <a:srgbClr val="B5CEA8"/>
                </a:solidFill>
                <a:latin typeface="Consolas" panose="020B0609020204030204" pitchFamily="49" charset="0"/>
              </a:rPr>
              <a:t>0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; </a:t>
            </a:r>
            <a:r>
              <a:rPr lang="en-US" sz="1400" dirty="0" err="1">
                <a:solidFill>
                  <a:srgbClr val="D4D4D4"/>
                </a:solidFill>
                <a:latin typeface="Consolas" panose="020B0609020204030204" pitchFamily="49" charset="0"/>
              </a:rPr>
              <a:t>i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 &lt; </a:t>
            </a:r>
            <a:r>
              <a:rPr lang="en-US" sz="1400" dirty="0" err="1">
                <a:solidFill>
                  <a:srgbClr val="D4D4D4"/>
                </a:solidFill>
                <a:latin typeface="Consolas" panose="020B0609020204030204" pitchFamily="49" charset="0"/>
              </a:rPr>
              <a:t>numReducers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; </a:t>
            </a:r>
            <a:r>
              <a:rPr lang="en-US" sz="1400" dirty="0" err="1">
                <a:solidFill>
                  <a:srgbClr val="D4D4D4"/>
                </a:solidFill>
                <a:latin typeface="Consolas" panose="020B0609020204030204" pitchFamily="49" charset="0"/>
              </a:rPr>
              <a:t>i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++ {</a:t>
            </a:r>
          </a:p>
          <a:p>
            <a:pPr marL="114300" indent="0">
              <a:buFont typeface="Average"/>
              <a:buNone/>
            </a:pP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</a:t>
            </a:r>
            <a:r>
              <a:rPr lang="en-US" sz="1400" dirty="0">
                <a:solidFill>
                  <a:srgbClr val="DCDCAA"/>
                </a:solidFill>
                <a:latin typeface="Consolas" panose="020B0609020204030204" pitchFamily="49" charset="0"/>
              </a:rPr>
              <a:t>close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>
                <a:solidFill>
                  <a:srgbClr val="D4D4D4"/>
                </a:solidFill>
                <a:latin typeface="Consolas" panose="020B0609020204030204" pitchFamily="49" charset="0"/>
              </a:rPr>
              <a:t>inChansReduce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[</a:t>
            </a:r>
            <a:r>
              <a:rPr lang="en-US" sz="1400" dirty="0" err="1">
                <a:solidFill>
                  <a:srgbClr val="D4D4D4"/>
                </a:solidFill>
                <a:latin typeface="Consolas" panose="020B0609020204030204" pitchFamily="49" charset="0"/>
              </a:rPr>
              <a:t>i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])</a:t>
            </a:r>
          </a:p>
          <a:p>
            <a:pPr marL="114300" indent="0">
              <a:buFont typeface="Average"/>
              <a:buNone/>
            </a:pP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    }</a:t>
            </a:r>
          </a:p>
          <a:p>
            <a:pPr marL="114300" indent="0">
              <a:buFont typeface="Average"/>
              <a:buNone/>
            </a:pPr>
            <a:b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sz="1400" dirty="0" err="1">
                <a:solidFill>
                  <a:srgbClr val="D4D4D4"/>
                </a:solidFill>
                <a:latin typeface="Consolas" panose="020B0609020204030204" pitchFamily="49" charset="0"/>
              </a:rPr>
              <a:t>wgReduce.</a:t>
            </a:r>
            <a:r>
              <a:rPr lang="en-US" sz="1400" dirty="0" err="1">
                <a:solidFill>
                  <a:srgbClr val="DCDCAA"/>
                </a:solidFill>
                <a:latin typeface="Consolas" panose="020B0609020204030204" pitchFamily="49" charset="0"/>
              </a:rPr>
              <a:t>Wait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()</a:t>
            </a:r>
          </a:p>
          <a:p>
            <a:pPr marL="114300" indent="0">
              <a:buFont typeface="Average"/>
              <a:buNone/>
            </a:pP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sz="1400" dirty="0">
                <a:solidFill>
                  <a:srgbClr val="DCDCAA"/>
                </a:solidFill>
                <a:latin typeface="Consolas" panose="020B0609020204030204" pitchFamily="49" charset="0"/>
              </a:rPr>
              <a:t>close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>
                <a:solidFill>
                  <a:srgbClr val="D4D4D4"/>
                </a:solidFill>
                <a:latin typeface="Consolas" panose="020B0609020204030204" pitchFamily="49" charset="0"/>
              </a:rPr>
              <a:t>outChanReduce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pPr marL="114300" indent="0">
              <a:buFont typeface="Average"/>
              <a:buNone/>
            </a:pP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}()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43309FC-51AB-46F4-A3E1-413C0238B0C6}"/>
              </a:ext>
            </a:extLst>
          </p:cNvPr>
          <p:cNvSpPr/>
          <p:nvPr/>
        </p:nvSpPr>
        <p:spPr>
          <a:xfrm>
            <a:off x="8395901" y="193916"/>
            <a:ext cx="526774" cy="522842"/>
          </a:xfrm>
          <a:prstGeom prst="ellipse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31484984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E7FCE-12D2-4172-8BE4-CC32E0CD4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GoMR</a:t>
            </a:r>
            <a:r>
              <a:rPr lang="en-US" dirty="0"/>
              <a:t> - Channels or Values?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407F84-1FF9-438B-928E-F07D79951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561685"/>
            <a:ext cx="4070295" cy="4555200"/>
          </a:xfrm>
        </p:spPr>
        <p:txBody>
          <a:bodyPr/>
          <a:lstStyle/>
          <a:p>
            <a:pPr marL="114300" indent="0">
              <a:buNone/>
            </a:pPr>
            <a:r>
              <a:rPr lang="en-US" dirty="0">
                <a:solidFill>
                  <a:srgbClr val="569CD6"/>
                </a:solidFill>
                <a:latin typeface="Consolas" panose="020B0609020204030204" pitchFamily="49" charset="0"/>
              </a:rPr>
              <a:t>type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4EC9B0"/>
                </a:solidFill>
                <a:latin typeface="Consolas" panose="020B0609020204030204" pitchFamily="49" charset="0"/>
              </a:rPr>
              <a:t>Mapper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569CD6"/>
                </a:solidFill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{</a:t>
            </a:r>
          </a:p>
          <a:p>
            <a:pPr marL="114300" indent="0">
              <a:buNone/>
            </a:pP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dirty="0">
                <a:solidFill>
                  <a:srgbClr val="DCDCAA"/>
                </a:solidFill>
                <a:latin typeface="Consolas" panose="020B0609020204030204" pitchFamily="49" charset="0"/>
              </a:rPr>
              <a:t>Map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(in &lt;-</a:t>
            </a:r>
            <a:r>
              <a:rPr lang="en-US" dirty="0" err="1">
                <a:solidFill>
                  <a:srgbClr val="569CD6"/>
                </a:solidFill>
                <a:latin typeface="Consolas" panose="020B0609020204030204" pitchFamily="49" charset="0"/>
              </a:rPr>
              <a:t>chan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569CD6"/>
                </a:solidFill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{},</a:t>
            </a:r>
          </a:p>
          <a:p>
            <a:pPr marL="114300" indent="0">
              <a:buNone/>
            </a:pP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	out </a:t>
            </a:r>
            <a:r>
              <a:rPr lang="en-US" dirty="0" err="1">
                <a:solidFill>
                  <a:srgbClr val="569CD6"/>
                </a:solidFill>
                <a:latin typeface="Consolas" panose="020B0609020204030204" pitchFamily="49" charset="0"/>
              </a:rPr>
              <a:t>chan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&lt;- </a:t>
            </a:r>
            <a:r>
              <a:rPr lang="en-US" dirty="0">
                <a:solidFill>
                  <a:srgbClr val="569CD6"/>
                </a:solidFill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{})</a:t>
            </a:r>
          </a:p>
          <a:p>
            <a:pPr marL="114300" indent="0">
              <a:buNone/>
            </a:pP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}</a:t>
            </a:r>
          </a:p>
          <a:p>
            <a:pPr marL="114300" indent="0">
              <a:buNone/>
            </a:pPr>
            <a:endParaRPr lang="en-US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pPr marL="114300" indent="0">
              <a:buNone/>
            </a:pPr>
            <a:endParaRPr lang="en-US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pPr>
              <a:buFont typeface="Bahnschrift" panose="020B0502040204020203" pitchFamily="34" charset="0"/>
              <a:buChar char="+"/>
            </a:pP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Initialization / cleanup</a:t>
            </a:r>
          </a:p>
          <a:p>
            <a:pPr>
              <a:buFont typeface="Bahnschrift" panose="020B0502040204020203" pitchFamily="34" charset="0"/>
              <a:buChar char="+"/>
            </a:pP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One item in =&gt; any # out</a:t>
            </a:r>
          </a:p>
          <a:p>
            <a:pPr>
              <a:buFont typeface="Bahnschrift" panose="020B0502040204020203" pitchFamily="34" charset="0"/>
              <a:buChar char="+"/>
            </a:pPr>
            <a:endParaRPr lang="en-US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pPr>
              <a:buFont typeface="Bahnschrift" panose="020B0502040204020203" pitchFamily="34" charset="0"/>
              <a:buChar char="-"/>
            </a:pP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Code complexity</a:t>
            </a:r>
          </a:p>
          <a:p>
            <a:pPr>
              <a:buFont typeface="Bahnschrift" panose="020B0502040204020203" pitchFamily="34" charset="0"/>
              <a:buChar char="-"/>
            </a:pP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No decorators</a:t>
            </a:r>
          </a:p>
          <a:p>
            <a:pPr marL="114300" indent="0">
              <a:buNone/>
            </a:pPr>
            <a:endParaRPr lang="en-US" dirty="0">
              <a:solidFill>
                <a:srgbClr val="D4D4D4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562FD8-BD87-4F38-9DD0-E3D1A1A96D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31</a:t>
            </a:fld>
            <a:endParaRPr lang="en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5AD297C-AA1E-49D6-BBF6-A7A9BFDC459B}"/>
              </a:ext>
            </a:extLst>
          </p:cNvPr>
          <p:cNvSpPr txBox="1">
            <a:spLocks/>
          </p:cNvSpPr>
          <p:nvPr/>
        </p:nvSpPr>
        <p:spPr>
          <a:xfrm>
            <a:off x="4572001" y="1561685"/>
            <a:ext cx="4260302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114300" indent="0">
              <a:buFont typeface="Average"/>
              <a:buNone/>
            </a:pPr>
            <a:r>
              <a:rPr lang="en-US" dirty="0">
                <a:solidFill>
                  <a:srgbClr val="569CD6"/>
                </a:solidFill>
                <a:latin typeface="Consolas" panose="020B0609020204030204" pitchFamily="49" charset="0"/>
              </a:rPr>
              <a:t>type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4EC9B0"/>
                </a:solidFill>
                <a:latin typeface="Consolas" panose="020B0609020204030204" pitchFamily="49" charset="0"/>
              </a:rPr>
              <a:t>Mapper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569CD6"/>
                </a:solidFill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{</a:t>
            </a:r>
          </a:p>
          <a:p>
            <a:pPr marL="114300" indent="0">
              <a:buFont typeface="Average"/>
              <a:buNone/>
            </a:pP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dirty="0">
                <a:solidFill>
                  <a:srgbClr val="DCDCAA"/>
                </a:solidFill>
                <a:latin typeface="Consolas" panose="020B0609020204030204" pitchFamily="49" charset="0"/>
              </a:rPr>
              <a:t>Map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D4D4D4"/>
                </a:solidFill>
                <a:latin typeface="Consolas" panose="020B0609020204030204" pitchFamily="49" charset="0"/>
              </a:rPr>
              <a:t>val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569CD6"/>
                </a:solidFill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{})</a:t>
            </a:r>
          </a:p>
          <a:p>
            <a:pPr marL="114300" indent="0">
              <a:buFont typeface="Average"/>
              <a:buNone/>
            </a:pP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		</a:t>
            </a:r>
            <a:r>
              <a:rPr lang="en-US" dirty="0">
                <a:solidFill>
                  <a:srgbClr val="569CD6"/>
                </a:solidFill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{}</a:t>
            </a:r>
          </a:p>
          <a:p>
            <a:pPr marL="114300" indent="0">
              <a:buFont typeface="Average"/>
              <a:buNone/>
            </a:pP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}</a:t>
            </a:r>
          </a:p>
          <a:p>
            <a:pPr marL="114300" indent="0">
              <a:buFont typeface="Average"/>
              <a:buNone/>
            </a:pPr>
            <a:endParaRPr lang="en-US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pPr marL="114300" indent="0">
              <a:buFont typeface="Average"/>
              <a:buNone/>
            </a:pPr>
            <a:endParaRPr lang="en-US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pPr>
              <a:buFont typeface="Bahnschrift" panose="020B0502040204020203" pitchFamily="34" charset="0"/>
              <a:buChar char="+"/>
            </a:pP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No communication logic</a:t>
            </a:r>
          </a:p>
          <a:p>
            <a:pPr>
              <a:buFont typeface="Bahnschrift" panose="020B0502040204020203" pitchFamily="34" charset="0"/>
              <a:buChar char="+"/>
            </a:pP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Decorators</a:t>
            </a:r>
          </a:p>
          <a:p>
            <a:endParaRPr lang="en-US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pPr>
              <a:buFont typeface="Bahnschrift" panose="020B0502040204020203" pitchFamily="34" charset="0"/>
              <a:buChar char="-"/>
            </a:pP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No initialization / cleanup</a:t>
            </a:r>
          </a:p>
          <a:p>
            <a:pPr>
              <a:buFont typeface="Bahnschrift" panose="020B0502040204020203" pitchFamily="34" charset="0"/>
              <a:buChar char="-"/>
            </a:pPr>
            <a:r>
              <a:rPr lang="en-US" dirty="0" err="1">
                <a:solidFill>
                  <a:srgbClr val="D4D4D4"/>
                </a:solidFill>
                <a:latin typeface="Consolas" panose="020B0609020204030204" pitchFamily="49" charset="0"/>
              </a:rPr>
              <a:t>GoMR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 must offer </a:t>
            </a:r>
            <a:r>
              <a:rPr lang="en-US" dirty="0" err="1">
                <a:solidFill>
                  <a:srgbClr val="D4D4D4"/>
                </a:solidFill>
                <a:latin typeface="Consolas" panose="020B0609020204030204" pitchFamily="49" charset="0"/>
              </a:rPr>
              <a:t>flatmap</a:t>
            </a:r>
            <a:endParaRPr lang="en-US" dirty="0">
              <a:solidFill>
                <a:srgbClr val="D4D4D4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2262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A3AD5-ADB2-4A8C-9F36-2AA5DFC77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Wordcount - </a:t>
            </a:r>
            <a:r>
              <a:rPr lang="en-US" dirty="0" err="1"/>
              <a:t>GoMR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A11E37-9F01-4447-89F0-DB14B01F19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err="1">
                <a:solidFill>
                  <a:srgbClr val="569CD6"/>
                </a:solidFill>
                <a:latin typeface="Consolas" panose="020B0609020204030204" pitchFamily="49" charset="0"/>
              </a:rPr>
              <a:t>func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(w *</a:t>
            </a:r>
            <a:r>
              <a:rPr lang="en-US" dirty="0" err="1">
                <a:solidFill>
                  <a:srgbClr val="D4D4D4"/>
                </a:solidFill>
                <a:latin typeface="Consolas" panose="020B0609020204030204" pitchFamily="49" charset="0"/>
              </a:rPr>
              <a:t>WordCount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) </a:t>
            </a:r>
            <a:r>
              <a:rPr lang="en-US" dirty="0">
                <a:solidFill>
                  <a:srgbClr val="DCDCAA"/>
                </a:solidFill>
                <a:latin typeface="Consolas" panose="020B0609020204030204" pitchFamily="49" charset="0"/>
              </a:rPr>
              <a:t>Map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(in &lt;-</a:t>
            </a:r>
            <a:r>
              <a:rPr lang="en-US" dirty="0" err="1">
                <a:solidFill>
                  <a:srgbClr val="569CD6"/>
                </a:solidFill>
                <a:latin typeface="Consolas" panose="020B0609020204030204" pitchFamily="49" charset="0"/>
              </a:rPr>
              <a:t>chan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569CD6"/>
                </a:solidFill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{},</a:t>
            </a:r>
          </a:p>
          <a:p>
            <a:pPr marL="114300" indent="0">
              <a:buNone/>
            </a:pP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				out </a:t>
            </a:r>
            <a:r>
              <a:rPr lang="en-US" dirty="0" err="1">
                <a:solidFill>
                  <a:srgbClr val="569CD6"/>
                </a:solidFill>
                <a:latin typeface="Consolas" panose="020B0609020204030204" pitchFamily="49" charset="0"/>
              </a:rPr>
              <a:t>chan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&lt;- </a:t>
            </a:r>
            <a:r>
              <a:rPr lang="en-US" dirty="0">
                <a:solidFill>
                  <a:srgbClr val="569CD6"/>
                </a:solidFill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{}) {</a:t>
            </a:r>
          </a:p>
          <a:p>
            <a:pPr marL="114300" indent="0">
              <a:buNone/>
            </a:pP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dirty="0">
                <a:solidFill>
                  <a:srgbClr val="9CDCFE"/>
                </a:solidFill>
                <a:latin typeface="Consolas" panose="020B0609020204030204" pitchFamily="49" charset="0"/>
              </a:rPr>
              <a:t>counts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:= </a:t>
            </a:r>
            <a:r>
              <a:rPr lang="en-US" dirty="0">
                <a:solidFill>
                  <a:srgbClr val="DCDCAA"/>
                </a:solidFill>
                <a:latin typeface="Consolas" panose="020B0609020204030204" pitchFamily="49" charset="0"/>
              </a:rPr>
              <a:t>make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569CD6"/>
                </a:solidFill>
                <a:latin typeface="Consolas" panose="020B0609020204030204" pitchFamily="49" charset="0"/>
              </a:rPr>
              <a:t>map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[</a:t>
            </a:r>
            <a:r>
              <a:rPr lang="en-US" dirty="0">
                <a:solidFill>
                  <a:srgbClr val="4EC9B0"/>
                </a:solidFill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]</a:t>
            </a:r>
            <a:r>
              <a:rPr lang="en-US" dirty="0">
                <a:solidFill>
                  <a:srgbClr val="4EC9B0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pPr marL="114300" indent="0">
              <a:buNone/>
            </a:pP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dirty="0">
                <a:solidFill>
                  <a:srgbClr val="C586C0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9CDCFE"/>
                </a:solidFill>
                <a:latin typeface="Consolas" panose="020B0609020204030204" pitchFamily="49" charset="0"/>
              </a:rPr>
              <a:t>elem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:= </a:t>
            </a:r>
            <a:r>
              <a:rPr lang="en-US" dirty="0">
                <a:solidFill>
                  <a:srgbClr val="C586C0"/>
                </a:solidFill>
                <a:latin typeface="Consolas" panose="020B0609020204030204" pitchFamily="49" charset="0"/>
              </a:rPr>
              <a:t>range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in {</a:t>
            </a:r>
          </a:p>
          <a:p>
            <a:pPr marL="114300" indent="0">
              <a:buNone/>
            </a:pP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</a:t>
            </a:r>
            <a:r>
              <a:rPr lang="en-US" dirty="0">
                <a:solidFill>
                  <a:srgbClr val="C586C0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9CDCFE"/>
                </a:solidFill>
                <a:latin typeface="Consolas" panose="020B0609020204030204" pitchFamily="49" charset="0"/>
              </a:rPr>
              <a:t>_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, </a:t>
            </a:r>
            <a:r>
              <a:rPr lang="en-US" dirty="0">
                <a:solidFill>
                  <a:srgbClr val="9CDCFE"/>
                </a:solidFill>
                <a:latin typeface="Consolas" panose="020B0609020204030204" pitchFamily="49" charset="0"/>
              </a:rPr>
              <a:t>word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:= </a:t>
            </a:r>
            <a:r>
              <a:rPr lang="en-US" dirty="0">
                <a:solidFill>
                  <a:srgbClr val="C586C0"/>
                </a:solidFill>
                <a:latin typeface="Consolas" panose="020B0609020204030204" pitchFamily="49" charset="0"/>
              </a:rPr>
              <a:t>range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D4D4D4"/>
                </a:solidFill>
                <a:latin typeface="Consolas" panose="020B0609020204030204" pitchFamily="49" charset="0"/>
              </a:rPr>
              <a:t>strings.</a:t>
            </a:r>
            <a:r>
              <a:rPr lang="en-US" dirty="0" err="1">
                <a:solidFill>
                  <a:srgbClr val="DCDCAA"/>
                </a:solidFill>
                <a:latin typeface="Consolas" panose="020B0609020204030204" pitchFamily="49" charset="0"/>
              </a:rPr>
              <a:t>Fields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(elem.(</a:t>
            </a:r>
            <a:r>
              <a:rPr lang="en-US" dirty="0">
                <a:solidFill>
                  <a:srgbClr val="4EC9B0"/>
                </a:solidFill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)) {</a:t>
            </a:r>
          </a:p>
          <a:p>
            <a:pPr marL="114300" indent="0">
              <a:buNone/>
            </a:pP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    counts[word]++</a:t>
            </a:r>
          </a:p>
          <a:p>
            <a:pPr marL="114300" indent="0">
              <a:buNone/>
            </a:pP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}</a:t>
            </a:r>
          </a:p>
          <a:p>
            <a:pPr marL="114300" indent="0">
              <a:buNone/>
            </a:pP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  }</a:t>
            </a:r>
          </a:p>
          <a:p>
            <a:pPr marL="114300" indent="0">
              <a:buNone/>
            </a:pP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dirty="0">
                <a:solidFill>
                  <a:srgbClr val="C586C0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9CDCFE"/>
                </a:solidFill>
                <a:latin typeface="Consolas" panose="020B0609020204030204" pitchFamily="49" charset="0"/>
              </a:rPr>
              <a:t>k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, </a:t>
            </a:r>
            <a:r>
              <a:rPr lang="en-US" dirty="0">
                <a:solidFill>
                  <a:srgbClr val="9CDCFE"/>
                </a:solidFill>
                <a:latin typeface="Consolas" panose="020B0609020204030204" pitchFamily="49" charset="0"/>
              </a:rPr>
              <a:t>v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:= </a:t>
            </a:r>
            <a:r>
              <a:rPr lang="en-US" dirty="0">
                <a:solidFill>
                  <a:srgbClr val="C586C0"/>
                </a:solidFill>
                <a:latin typeface="Consolas" panose="020B0609020204030204" pitchFamily="49" charset="0"/>
              </a:rPr>
              <a:t>range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counts {</a:t>
            </a:r>
          </a:p>
          <a:p>
            <a:pPr marL="114300" indent="0">
              <a:buNone/>
            </a:pP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out &lt;- Count{k, v}</a:t>
            </a:r>
          </a:p>
          <a:p>
            <a:pPr marL="114300" indent="0">
              <a:buNone/>
            </a:pP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  }</a:t>
            </a:r>
          </a:p>
          <a:p>
            <a:pPr marL="114300" indent="0">
              <a:buNone/>
            </a:pP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dirty="0">
                <a:solidFill>
                  <a:srgbClr val="DCDCAA"/>
                </a:solidFill>
                <a:latin typeface="Consolas" panose="020B0609020204030204" pitchFamily="49" charset="0"/>
              </a:rPr>
              <a:t>close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(out)</a:t>
            </a:r>
          </a:p>
          <a:p>
            <a:pPr marL="114300" indent="0">
              <a:buNone/>
            </a:pP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}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D5E1CB-EC85-4AB6-B465-8D54D3923D2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348286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A3AD5-ADB2-4A8C-9F36-2AA5DFC77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Wordcount - </a:t>
            </a:r>
            <a:r>
              <a:rPr lang="en-US" dirty="0" err="1"/>
              <a:t>GoMR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A11E37-9F01-4447-89F0-DB14B01F19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356867"/>
            <a:ext cx="8520600" cy="4555200"/>
          </a:xfrm>
        </p:spPr>
        <p:txBody>
          <a:bodyPr/>
          <a:lstStyle/>
          <a:p>
            <a:pPr marL="114300" indent="0">
              <a:buNone/>
            </a:pPr>
            <a:r>
              <a:rPr lang="en-US" dirty="0" err="1">
                <a:solidFill>
                  <a:srgbClr val="569CD6"/>
                </a:solidFill>
                <a:latin typeface="Consolas" panose="020B0609020204030204" pitchFamily="49" charset="0"/>
              </a:rPr>
              <a:t>func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(w *</a:t>
            </a:r>
            <a:r>
              <a:rPr lang="en-US" dirty="0" err="1">
                <a:solidFill>
                  <a:srgbClr val="D4D4D4"/>
                </a:solidFill>
                <a:latin typeface="Consolas" panose="020B0609020204030204" pitchFamily="49" charset="0"/>
              </a:rPr>
              <a:t>WordCount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) </a:t>
            </a:r>
            <a:r>
              <a:rPr lang="en-US" dirty="0">
                <a:solidFill>
                  <a:srgbClr val="DCDCAA"/>
                </a:solidFill>
                <a:latin typeface="Consolas" panose="020B0609020204030204" pitchFamily="49" charset="0"/>
              </a:rPr>
              <a:t>Partition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(in &lt;-</a:t>
            </a:r>
            <a:r>
              <a:rPr lang="en-US" dirty="0" err="1">
                <a:solidFill>
                  <a:srgbClr val="569CD6"/>
                </a:solidFill>
                <a:latin typeface="Consolas" panose="020B0609020204030204" pitchFamily="49" charset="0"/>
              </a:rPr>
              <a:t>chan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569CD6"/>
                </a:solidFill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{}, </a:t>
            </a:r>
          </a:p>
          <a:p>
            <a:pPr marL="114300" indent="0">
              <a:buNone/>
            </a:pP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		outs []</a:t>
            </a:r>
            <a:r>
              <a:rPr lang="en-US" dirty="0" err="1">
                <a:solidFill>
                  <a:srgbClr val="569CD6"/>
                </a:solidFill>
                <a:latin typeface="Consolas" panose="020B0609020204030204" pitchFamily="49" charset="0"/>
              </a:rPr>
              <a:t>chan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569CD6"/>
                </a:solidFill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{}, </a:t>
            </a:r>
            <a:r>
              <a:rPr lang="en-US" dirty="0" err="1">
                <a:solidFill>
                  <a:srgbClr val="D4D4D4"/>
                </a:solidFill>
                <a:latin typeface="Consolas" panose="020B0609020204030204" pitchFamily="49" charset="0"/>
              </a:rPr>
              <a:t>wg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*</a:t>
            </a:r>
            <a:r>
              <a:rPr lang="en-US" dirty="0" err="1">
                <a:solidFill>
                  <a:srgbClr val="D4D4D4"/>
                </a:solidFill>
                <a:latin typeface="Consolas" panose="020B0609020204030204" pitchFamily="49" charset="0"/>
              </a:rPr>
              <a:t>sync.WaitGroup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) {</a:t>
            </a:r>
          </a:p>
          <a:p>
            <a:pPr marL="114300" indent="0">
              <a:buNone/>
            </a:pP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dirty="0">
                <a:solidFill>
                  <a:srgbClr val="C586C0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9CDCFE"/>
                </a:solidFill>
                <a:latin typeface="Consolas" panose="020B0609020204030204" pitchFamily="49" charset="0"/>
              </a:rPr>
              <a:t>elem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:= </a:t>
            </a:r>
            <a:r>
              <a:rPr lang="en-US" dirty="0">
                <a:solidFill>
                  <a:srgbClr val="C586C0"/>
                </a:solidFill>
                <a:latin typeface="Consolas" panose="020B0609020204030204" pitchFamily="49" charset="0"/>
              </a:rPr>
              <a:t>range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in {</a:t>
            </a:r>
          </a:p>
          <a:p>
            <a:pPr marL="114300" indent="0">
              <a:buNone/>
            </a:pP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</a:t>
            </a:r>
            <a:r>
              <a:rPr lang="en-US" dirty="0">
                <a:solidFill>
                  <a:srgbClr val="9CDCFE"/>
                </a:solidFill>
                <a:latin typeface="Consolas" panose="020B0609020204030204" pitchFamily="49" charset="0"/>
              </a:rPr>
              <a:t>key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:= elem.(Count).Key</a:t>
            </a:r>
          </a:p>
          <a:p>
            <a:pPr marL="114300" indent="0">
              <a:buNone/>
            </a:pP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</a:t>
            </a:r>
            <a:r>
              <a:rPr lang="en-US" dirty="0">
                <a:solidFill>
                  <a:srgbClr val="9CDCFE"/>
                </a:solidFill>
                <a:latin typeface="Consolas" panose="020B0609020204030204" pitchFamily="49" charset="0"/>
              </a:rPr>
              <a:t>h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:= sha1.</a:t>
            </a:r>
            <a:r>
              <a:rPr lang="en-US" dirty="0">
                <a:solidFill>
                  <a:srgbClr val="DCDCAA"/>
                </a:solidFill>
                <a:latin typeface="Consolas" panose="020B0609020204030204" pitchFamily="49" charset="0"/>
              </a:rPr>
              <a:t>New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()</a:t>
            </a:r>
          </a:p>
          <a:p>
            <a:pPr marL="114300" indent="0">
              <a:buNone/>
            </a:pP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</a:t>
            </a:r>
            <a:r>
              <a:rPr lang="en-US" dirty="0" err="1">
                <a:solidFill>
                  <a:srgbClr val="D4D4D4"/>
                </a:solidFill>
                <a:latin typeface="Consolas" panose="020B0609020204030204" pitchFamily="49" charset="0"/>
              </a:rPr>
              <a:t>h.</a:t>
            </a:r>
            <a:r>
              <a:rPr lang="en-US" dirty="0" err="1">
                <a:solidFill>
                  <a:srgbClr val="DCDCAA"/>
                </a:solidFill>
                <a:latin typeface="Consolas" panose="020B0609020204030204" pitchFamily="49" charset="0"/>
              </a:rPr>
              <a:t>Write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([]</a:t>
            </a:r>
            <a:r>
              <a:rPr lang="en-US" dirty="0">
                <a:solidFill>
                  <a:srgbClr val="DCDCAA"/>
                </a:solidFill>
                <a:latin typeface="Consolas" panose="020B0609020204030204" pitchFamily="49" charset="0"/>
              </a:rPr>
              <a:t>byte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(key))</a:t>
            </a:r>
          </a:p>
          <a:p>
            <a:pPr marL="114300" indent="0">
              <a:buNone/>
            </a:pP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</a:t>
            </a:r>
            <a:r>
              <a:rPr lang="en-US" dirty="0">
                <a:solidFill>
                  <a:srgbClr val="9CDCFE"/>
                </a:solidFill>
                <a:latin typeface="Consolas" panose="020B0609020204030204" pitchFamily="49" charset="0"/>
              </a:rPr>
              <a:t>hash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:= </a:t>
            </a:r>
            <a:r>
              <a:rPr lang="en-US" dirty="0">
                <a:solidFill>
                  <a:srgbClr val="DCDCAA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(binary.BigEndian.</a:t>
            </a:r>
            <a:r>
              <a:rPr lang="en-US" dirty="0">
                <a:solidFill>
                  <a:srgbClr val="DCDCAA"/>
                </a:solidFill>
                <a:latin typeface="Consolas" panose="020B0609020204030204" pitchFamily="49" charset="0"/>
              </a:rPr>
              <a:t>Uint64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D4D4D4"/>
                </a:solidFill>
                <a:latin typeface="Consolas" panose="020B0609020204030204" pitchFamily="49" charset="0"/>
              </a:rPr>
              <a:t>h.</a:t>
            </a:r>
            <a:r>
              <a:rPr lang="en-US" dirty="0" err="1">
                <a:solidFill>
                  <a:srgbClr val="DCDCAA"/>
                </a:solidFill>
                <a:latin typeface="Consolas" panose="020B0609020204030204" pitchFamily="49" charset="0"/>
              </a:rPr>
              <a:t>Sum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569CD6"/>
                </a:solidFill>
                <a:latin typeface="Consolas" panose="020B0609020204030204" pitchFamily="49" charset="0"/>
              </a:rPr>
              <a:t>nil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)))</a:t>
            </a:r>
          </a:p>
          <a:p>
            <a:pPr marL="114300" indent="0">
              <a:buNone/>
            </a:pP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</a:t>
            </a:r>
            <a:r>
              <a:rPr lang="en-US" dirty="0">
                <a:solidFill>
                  <a:srgbClr val="C586C0"/>
                </a:solidFill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hash &lt; </a:t>
            </a:r>
            <a:r>
              <a:rPr lang="en-US" dirty="0">
                <a:solidFill>
                  <a:srgbClr val="B5CEA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{</a:t>
            </a:r>
          </a:p>
          <a:p>
            <a:pPr marL="114300" indent="0">
              <a:buNone/>
            </a:pP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    </a:t>
            </a:r>
            <a:r>
              <a:rPr lang="en-US" dirty="0">
                <a:solidFill>
                  <a:srgbClr val="9CDCFE"/>
                </a:solidFill>
                <a:latin typeface="Consolas" panose="020B0609020204030204" pitchFamily="49" charset="0"/>
              </a:rPr>
              <a:t>hash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= hash * -</a:t>
            </a:r>
            <a:r>
              <a:rPr lang="en-US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endParaRPr lang="en-US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}</a:t>
            </a:r>
          </a:p>
          <a:p>
            <a:pPr marL="114300" indent="0">
              <a:buNone/>
            </a:pP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outs[</a:t>
            </a:r>
            <a:r>
              <a:rPr lang="en-US" dirty="0" err="1">
                <a:solidFill>
                  <a:srgbClr val="D4D4D4"/>
                </a:solidFill>
                <a:latin typeface="Consolas" panose="020B0609020204030204" pitchFamily="49" charset="0"/>
              </a:rPr>
              <a:t>hash%</a:t>
            </a:r>
            <a:r>
              <a:rPr lang="en-US" dirty="0" err="1">
                <a:solidFill>
                  <a:srgbClr val="DCDCAA"/>
                </a:solidFill>
                <a:latin typeface="Consolas" panose="020B0609020204030204" pitchFamily="49" charset="0"/>
              </a:rPr>
              <a:t>len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(outs)] &lt;- </a:t>
            </a:r>
            <a:r>
              <a:rPr lang="en-US" dirty="0" err="1">
                <a:solidFill>
                  <a:srgbClr val="D4D4D4"/>
                </a:solidFill>
                <a:latin typeface="Consolas" panose="020B0609020204030204" pitchFamily="49" charset="0"/>
              </a:rPr>
              <a:t>elem</a:t>
            </a:r>
            <a:endParaRPr lang="en-US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  }</a:t>
            </a:r>
          </a:p>
          <a:p>
            <a:pPr marL="114300" indent="0">
              <a:buNone/>
            </a:pP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dirty="0" err="1">
                <a:solidFill>
                  <a:srgbClr val="D4D4D4"/>
                </a:solidFill>
                <a:latin typeface="Consolas" panose="020B0609020204030204" pitchFamily="49" charset="0"/>
              </a:rPr>
              <a:t>wg.</a:t>
            </a:r>
            <a:r>
              <a:rPr lang="en-US" dirty="0" err="1">
                <a:solidFill>
                  <a:srgbClr val="DCDCAA"/>
                </a:solidFill>
                <a:latin typeface="Consolas" panose="020B0609020204030204" pitchFamily="49" charset="0"/>
              </a:rPr>
              <a:t>Done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()</a:t>
            </a:r>
          </a:p>
          <a:p>
            <a:pPr marL="114300" indent="0">
              <a:buNone/>
            </a:pP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}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D5E1CB-EC85-4AB6-B465-8D54D3923D2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015857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A3AD5-ADB2-4A8C-9F36-2AA5DFC77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Wordcount - </a:t>
            </a:r>
            <a:r>
              <a:rPr lang="en-US" dirty="0" err="1"/>
              <a:t>GoMR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A11E37-9F01-4447-89F0-DB14B01F19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err="1">
                <a:solidFill>
                  <a:srgbClr val="569CD6"/>
                </a:solidFill>
                <a:latin typeface="Consolas" panose="020B0609020204030204" pitchFamily="49" charset="0"/>
              </a:rPr>
              <a:t>func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(w *</a:t>
            </a:r>
            <a:r>
              <a:rPr lang="en-US" dirty="0" err="1">
                <a:solidFill>
                  <a:srgbClr val="D4D4D4"/>
                </a:solidFill>
                <a:latin typeface="Consolas" panose="020B0609020204030204" pitchFamily="49" charset="0"/>
              </a:rPr>
              <a:t>WordCount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) </a:t>
            </a:r>
            <a:r>
              <a:rPr lang="en-US" dirty="0">
                <a:solidFill>
                  <a:srgbClr val="DCDCAA"/>
                </a:solidFill>
                <a:latin typeface="Consolas" panose="020B0609020204030204" pitchFamily="49" charset="0"/>
              </a:rPr>
              <a:t>Reduce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(in &lt;-</a:t>
            </a:r>
            <a:r>
              <a:rPr lang="en-US" dirty="0" err="1">
                <a:solidFill>
                  <a:srgbClr val="569CD6"/>
                </a:solidFill>
                <a:latin typeface="Consolas" panose="020B0609020204030204" pitchFamily="49" charset="0"/>
              </a:rPr>
              <a:t>chan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569CD6"/>
                </a:solidFill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{},</a:t>
            </a:r>
          </a:p>
          <a:p>
            <a:pPr marL="114300" indent="0">
              <a:buNone/>
            </a:pP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		out </a:t>
            </a:r>
            <a:r>
              <a:rPr lang="en-US" dirty="0" err="1">
                <a:solidFill>
                  <a:srgbClr val="569CD6"/>
                </a:solidFill>
                <a:latin typeface="Consolas" panose="020B0609020204030204" pitchFamily="49" charset="0"/>
              </a:rPr>
              <a:t>chan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&lt;- </a:t>
            </a:r>
            <a:r>
              <a:rPr lang="en-US" dirty="0">
                <a:solidFill>
                  <a:srgbClr val="569CD6"/>
                </a:solidFill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{}, </a:t>
            </a:r>
            <a:r>
              <a:rPr lang="en-US" dirty="0" err="1">
                <a:solidFill>
                  <a:srgbClr val="D4D4D4"/>
                </a:solidFill>
                <a:latin typeface="Consolas" panose="020B0609020204030204" pitchFamily="49" charset="0"/>
              </a:rPr>
              <a:t>wg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*</a:t>
            </a:r>
            <a:r>
              <a:rPr lang="en-US" dirty="0" err="1">
                <a:solidFill>
                  <a:srgbClr val="D4D4D4"/>
                </a:solidFill>
                <a:latin typeface="Consolas" panose="020B0609020204030204" pitchFamily="49" charset="0"/>
              </a:rPr>
              <a:t>sync.WaitGroup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) {</a:t>
            </a:r>
          </a:p>
          <a:p>
            <a:pPr marL="114300" indent="0">
              <a:buNone/>
            </a:pP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dirty="0">
                <a:solidFill>
                  <a:srgbClr val="9CDCFE"/>
                </a:solidFill>
                <a:latin typeface="Consolas" panose="020B0609020204030204" pitchFamily="49" charset="0"/>
              </a:rPr>
              <a:t>counts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:= </a:t>
            </a:r>
            <a:r>
              <a:rPr lang="en-US" dirty="0">
                <a:solidFill>
                  <a:srgbClr val="DCDCAA"/>
                </a:solidFill>
                <a:latin typeface="Consolas" panose="020B0609020204030204" pitchFamily="49" charset="0"/>
              </a:rPr>
              <a:t>make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569CD6"/>
                </a:solidFill>
                <a:latin typeface="Consolas" panose="020B0609020204030204" pitchFamily="49" charset="0"/>
              </a:rPr>
              <a:t>map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[</a:t>
            </a:r>
            <a:r>
              <a:rPr lang="en-US" dirty="0">
                <a:solidFill>
                  <a:srgbClr val="4EC9B0"/>
                </a:solidFill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]</a:t>
            </a:r>
            <a:r>
              <a:rPr lang="en-US" dirty="0">
                <a:solidFill>
                  <a:srgbClr val="4EC9B0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pPr marL="114300" indent="0">
              <a:buNone/>
            </a:pP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dirty="0">
                <a:solidFill>
                  <a:srgbClr val="C586C0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9CDCFE"/>
                </a:solidFill>
                <a:latin typeface="Consolas" panose="020B0609020204030204" pitchFamily="49" charset="0"/>
              </a:rPr>
              <a:t>elem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:= </a:t>
            </a:r>
            <a:r>
              <a:rPr lang="en-US" dirty="0">
                <a:solidFill>
                  <a:srgbClr val="C586C0"/>
                </a:solidFill>
                <a:latin typeface="Consolas" panose="020B0609020204030204" pitchFamily="49" charset="0"/>
              </a:rPr>
              <a:t>range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in {</a:t>
            </a:r>
          </a:p>
          <a:p>
            <a:pPr marL="114300" indent="0">
              <a:buNone/>
            </a:pP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</a:t>
            </a:r>
            <a:r>
              <a:rPr lang="en-US" dirty="0" err="1">
                <a:solidFill>
                  <a:srgbClr val="9CDCFE"/>
                </a:solidFill>
                <a:latin typeface="Consolas" panose="020B0609020204030204" pitchFamily="49" charset="0"/>
              </a:rPr>
              <a:t>ct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:= elem.(Count)</a:t>
            </a:r>
          </a:p>
          <a:p>
            <a:pPr marL="114300" indent="0">
              <a:buNone/>
            </a:pP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counts[</a:t>
            </a:r>
            <a:r>
              <a:rPr lang="en-US" dirty="0" err="1">
                <a:solidFill>
                  <a:srgbClr val="D4D4D4"/>
                </a:solidFill>
                <a:latin typeface="Consolas" panose="020B0609020204030204" pitchFamily="49" charset="0"/>
              </a:rPr>
              <a:t>ct.key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] += </a:t>
            </a:r>
            <a:r>
              <a:rPr lang="en-US" dirty="0" err="1">
                <a:solidFill>
                  <a:srgbClr val="D4D4D4"/>
                </a:solidFill>
                <a:latin typeface="Consolas" panose="020B0609020204030204" pitchFamily="49" charset="0"/>
              </a:rPr>
              <a:t>ct.Value</a:t>
            </a:r>
            <a:endParaRPr lang="en-US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  }</a:t>
            </a:r>
          </a:p>
          <a:p>
            <a:pPr marL="114300" indent="0">
              <a:buNone/>
            </a:pP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dirty="0">
                <a:solidFill>
                  <a:srgbClr val="C586C0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9CDCFE"/>
                </a:solidFill>
                <a:latin typeface="Consolas" panose="020B0609020204030204" pitchFamily="49" charset="0"/>
              </a:rPr>
              <a:t>k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, </a:t>
            </a:r>
            <a:r>
              <a:rPr lang="en-US" dirty="0">
                <a:solidFill>
                  <a:srgbClr val="9CDCFE"/>
                </a:solidFill>
                <a:latin typeface="Consolas" panose="020B0609020204030204" pitchFamily="49" charset="0"/>
              </a:rPr>
              <a:t>v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:= </a:t>
            </a:r>
            <a:r>
              <a:rPr lang="en-US" dirty="0">
                <a:solidFill>
                  <a:srgbClr val="C586C0"/>
                </a:solidFill>
                <a:latin typeface="Consolas" panose="020B0609020204030204" pitchFamily="49" charset="0"/>
              </a:rPr>
              <a:t>range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counts {</a:t>
            </a:r>
          </a:p>
          <a:p>
            <a:pPr marL="114300" indent="0">
              <a:buNone/>
            </a:pP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out &lt;- Count{k, v}</a:t>
            </a:r>
          </a:p>
          <a:p>
            <a:pPr marL="114300" indent="0">
              <a:buNone/>
            </a:pP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  }</a:t>
            </a:r>
          </a:p>
          <a:p>
            <a:pPr marL="114300" indent="0">
              <a:buNone/>
            </a:pP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dirty="0" err="1">
                <a:solidFill>
                  <a:srgbClr val="D4D4D4"/>
                </a:solidFill>
                <a:latin typeface="Consolas" panose="020B0609020204030204" pitchFamily="49" charset="0"/>
              </a:rPr>
              <a:t>wg.</a:t>
            </a:r>
            <a:r>
              <a:rPr lang="en-US" dirty="0" err="1">
                <a:solidFill>
                  <a:srgbClr val="DCDCAA"/>
                </a:solidFill>
                <a:latin typeface="Consolas" panose="020B0609020204030204" pitchFamily="49" charset="0"/>
              </a:rPr>
              <a:t>Done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()</a:t>
            </a:r>
          </a:p>
          <a:p>
            <a:pPr marL="114300" indent="0">
              <a:buNone/>
            </a:pP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}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D5E1CB-EC85-4AB6-B465-8D54D3923D2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550838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B69CB-DC06-451E-AE5E-61F0ABC46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Wordcount - </a:t>
            </a:r>
            <a:r>
              <a:rPr lang="en-US" dirty="0" err="1"/>
              <a:t>GoMR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D62681-F736-4BC4-A930-3CDAEA2A68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err="1">
                <a:solidFill>
                  <a:srgbClr val="569CD6"/>
                </a:solidFill>
                <a:latin typeface="Consolas" panose="020B0609020204030204" pitchFamily="49" charset="0"/>
              </a:rPr>
              <a:t>func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DCDCAA"/>
                </a:solidFill>
                <a:latin typeface="Consolas" panose="020B0609020204030204" pitchFamily="49" charset="0"/>
              </a:rPr>
              <a:t>main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() {</a:t>
            </a:r>
          </a:p>
          <a:p>
            <a:pPr marL="114300" indent="0">
              <a:buNone/>
            </a:pP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dirty="0" err="1">
                <a:solidFill>
                  <a:srgbClr val="9CDCFE"/>
                </a:solidFill>
                <a:latin typeface="Consolas" panose="020B0609020204030204" pitchFamily="49" charset="0"/>
              </a:rPr>
              <a:t>wc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:= &amp;</a:t>
            </a:r>
            <a:r>
              <a:rPr lang="en-US" dirty="0" err="1">
                <a:solidFill>
                  <a:srgbClr val="D4D4D4"/>
                </a:solidFill>
                <a:latin typeface="Consolas" panose="020B0609020204030204" pitchFamily="49" charset="0"/>
              </a:rPr>
              <a:t>WordCount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{}</a:t>
            </a:r>
          </a:p>
          <a:p>
            <a:pPr marL="114300" indent="0">
              <a:buNone/>
            </a:pP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dirty="0">
                <a:solidFill>
                  <a:srgbClr val="9CDCFE"/>
                </a:solidFill>
                <a:latin typeface="Consolas" panose="020B0609020204030204" pitchFamily="49" charset="0"/>
              </a:rPr>
              <a:t>par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:= </a:t>
            </a:r>
            <a:r>
              <a:rPr lang="en-US" dirty="0" err="1">
                <a:solidFill>
                  <a:srgbClr val="D4D4D4"/>
                </a:solidFill>
                <a:latin typeface="Consolas" panose="020B0609020204030204" pitchFamily="49" charset="0"/>
              </a:rPr>
              <a:t>runtime.</a:t>
            </a:r>
            <a:r>
              <a:rPr lang="en-US" dirty="0" err="1">
                <a:solidFill>
                  <a:srgbClr val="DCDCAA"/>
                </a:solidFill>
                <a:latin typeface="Consolas" panose="020B0609020204030204" pitchFamily="49" charset="0"/>
              </a:rPr>
              <a:t>NumCPU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()</a:t>
            </a:r>
          </a:p>
          <a:p>
            <a:pPr marL="114300" indent="0">
              <a:buNone/>
            </a:pP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dirty="0">
                <a:solidFill>
                  <a:srgbClr val="9CDCFE"/>
                </a:solidFill>
                <a:latin typeface="Consolas" panose="020B0609020204030204" pitchFamily="49" charset="0"/>
              </a:rPr>
              <a:t>ins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, </a:t>
            </a:r>
            <a:r>
              <a:rPr lang="en-US" dirty="0">
                <a:solidFill>
                  <a:srgbClr val="9CDCFE"/>
                </a:solidFill>
                <a:latin typeface="Consolas" panose="020B0609020204030204" pitchFamily="49" charset="0"/>
              </a:rPr>
              <a:t>out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:= </a:t>
            </a:r>
            <a:r>
              <a:rPr lang="en-US" dirty="0" err="1">
                <a:solidFill>
                  <a:srgbClr val="D4D4D4"/>
                </a:solidFill>
                <a:latin typeface="Consolas" panose="020B0609020204030204" pitchFamily="49" charset="0"/>
              </a:rPr>
              <a:t>gomr.</a:t>
            </a:r>
            <a:r>
              <a:rPr lang="en-US" dirty="0" err="1">
                <a:solidFill>
                  <a:srgbClr val="DCDCAA"/>
                </a:solidFill>
                <a:latin typeface="Consolas" panose="020B0609020204030204" pitchFamily="49" charset="0"/>
              </a:rPr>
              <a:t>RunLocal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(par, par, </a:t>
            </a:r>
            <a:r>
              <a:rPr lang="en-US" dirty="0" err="1">
                <a:solidFill>
                  <a:srgbClr val="D4D4D4"/>
                </a:solidFill>
                <a:latin typeface="Consolas" panose="020B0609020204030204" pitchFamily="49" charset="0"/>
              </a:rPr>
              <a:t>wc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pPr marL="114300" indent="0">
              <a:buNone/>
            </a:pP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dirty="0" err="1">
                <a:solidFill>
                  <a:srgbClr val="D4D4D4"/>
                </a:solidFill>
                <a:latin typeface="Consolas" panose="020B0609020204030204" pitchFamily="49" charset="0"/>
              </a:rPr>
              <a:t>gomr.</a:t>
            </a:r>
            <a:r>
              <a:rPr lang="en-US" dirty="0" err="1">
                <a:solidFill>
                  <a:srgbClr val="DCDCAA"/>
                </a:solidFill>
                <a:latin typeface="Consolas" panose="020B0609020204030204" pitchFamily="49" charset="0"/>
              </a:rPr>
              <a:t>TextFileParallel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D4D4D4"/>
                </a:solidFill>
                <a:latin typeface="Consolas" panose="020B0609020204030204" pitchFamily="49" charset="0"/>
              </a:rPr>
              <a:t>os.Args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[</a:t>
            </a:r>
            <a:r>
              <a:rPr lang="en-US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], ins)</a:t>
            </a:r>
          </a:p>
          <a:p>
            <a:pPr marL="114300" indent="0">
              <a:buNone/>
            </a:pP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dirty="0">
                <a:solidFill>
                  <a:srgbClr val="C586C0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9CDCFE"/>
                </a:solidFill>
                <a:latin typeface="Consolas" panose="020B0609020204030204" pitchFamily="49" charset="0"/>
              </a:rPr>
              <a:t>count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:= </a:t>
            </a:r>
            <a:r>
              <a:rPr lang="en-US" dirty="0">
                <a:solidFill>
                  <a:srgbClr val="C586C0"/>
                </a:solidFill>
                <a:latin typeface="Consolas" panose="020B0609020204030204" pitchFamily="49" charset="0"/>
              </a:rPr>
              <a:t>range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out {</a:t>
            </a:r>
          </a:p>
          <a:p>
            <a:pPr marL="114300" indent="0">
              <a:buNone/>
            </a:pP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</a:t>
            </a:r>
            <a:r>
              <a:rPr lang="en-US" dirty="0" err="1">
                <a:solidFill>
                  <a:srgbClr val="D4D4D4"/>
                </a:solidFill>
                <a:latin typeface="Consolas" panose="020B0609020204030204" pitchFamily="49" charset="0"/>
              </a:rPr>
              <a:t>fmt.</a:t>
            </a:r>
            <a:r>
              <a:rPr lang="en-US" dirty="0" err="1">
                <a:solidFill>
                  <a:srgbClr val="DCDCAA"/>
                </a:solidFill>
                <a:latin typeface="Consolas" panose="020B0609020204030204" pitchFamily="49" charset="0"/>
              </a:rPr>
              <a:t>Println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(count)</a:t>
            </a:r>
          </a:p>
          <a:p>
            <a:pPr marL="114300" indent="0">
              <a:buNone/>
            </a:pP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  }</a:t>
            </a:r>
          </a:p>
          <a:p>
            <a:pPr marL="114300" indent="0">
              <a:buNone/>
            </a:pP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}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11A6EA-1FBB-4DBB-9D73-9BF58BD25F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35</a:t>
            </a:fld>
            <a:endParaRPr lang="e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59FB11E-CE06-4FBF-8466-ADD44DAA9EE7}"/>
              </a:ext>
            </a:extLst>
          </p:cNvPr>
          <p:cNvSpPr/>
          <p:nvPr/>
        </p:nvSpPr>
        <p:spPr>
          <a:xfrm>
            <a:off x="8226863" y="331946"/>
            <a:ext cx="526774" cy="522842"/>
          </a:xfrm>
          <a:prstGeom prst="ellipse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18118289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Evaluation</a:t>
            </a:r>
            <a:endParaRPr/>
          </a:p>
        </p:txBody>
      </p:sp>
      <p:sp>
        <p:nvSpPr>
          <p:cNvPr id="218" name="Google Shape;218;p23"/>
          <p:cNvSpPr txBox="1">
            <a:spLocks noGrp="1"/>
          </p:cNvSpPr>
          <p:nvPr>
            <p:ph type="sldNum" idx="12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739228-401D-47DD-90D1-06F056C575D1}"/>
              </a:ext>
            </a:extLst>
          </p:cNvPr>
          <p:cNvSpPr/>
          <p:nvPr/>
        </p:nvSpPr>
        <p:spPr>
          <a:xfrm>
            <a:off x="311700" y="2419546"/>
            <a:ext cx="4260300" cy="2708089"/>
          </a:xfrm>
          <a:prstGeom prst="rect">
            <a:avLst/>
          </a:prstGeom>
          <a:solidFill>
            <a:srgbClr val="00AD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>
                <a:solidFill>
                  <a:schemeClr val="tx1"/>
                </a:solidFill>
                <a:latin typeface="Go" panose="020B0600000000000000" pitchFamily="34" charset="0"/>
              </a:rPr>
              <a:t>GoMR</a:t>
            </a:r>
            <a:r>
              <a:rPr lang="en-US" sz="96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5C2326A8-C764-4431-8C31-3DD79A5B9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5997" y="2419546"/>
            <a:ext cx="3876303" cy="20189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FF384-EA80-4B81-B4EB-ABD1465C9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Spark?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8D99CA-6F55-4B4D-AADB-04768E7E45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Pyspark</a:t>
            </a:r>
            <a:endParaRPr lang="en-US" dirty="0"/>
          </a:p>
          <a:p>
            <a:r>
              <a:rPr lang="en-US" dirty="0"/>
              <a:t>Simple install</a:t>
            </a:r>
          </a:p>
          <a:p>
            <a:r>
              <a:rPr lang="en-US" dirty="0"/>
              <a:t>Uses all cores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BBE14D-11A4-4E4D-8B8F-6AB0C6E940D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934704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09FC2-F7F1-4677-90BD-DB552BC03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Wordcount - </a:t>
            </a:r>
            <a:r>
              <a:rPr lang="en-US" dirty="0" err="1"/>
              <a:t>PySpark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DF4AC1-A42C-438E-8D03-00A9D4F946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  words = </a:t>
            </a:r>
            <a:r>
              <a:rPr lang="en-US" dirty="0" err="1">
                <a:solidFill>
                  <a:srgbClr val="D4D4D4"/>
                </a:solidFill>
                <a:latin typeface="Consolas" panose="020B0609020204030204" pitchFamily="49" charset="0"/>
              </a:rPr>
              <a:t>sc.textFile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D4D4D4"/>
                </a:solidFill>
                <a:latin typeface="Consolas" panose="020B0609020204030204" pitchFamily="49" charset="0"/>
              </a:rPr>
              <a:t>sys.argv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[</a:t>
            </a:r>
            <a:r>
              <a:rPr lang="en-US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]) \</a:t>
            </a:r>
          </a:p>
          <a:p>
            <a:pPr marL="114300" indent="0">
              <a:buNone/>
            </a:pP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      .</a:t>
            </a:r>
            <a:r>
              <a:rPr lang="en-US" dirty="0" err="1">
                <a:solidFill>
                  <a:srgbClr val="D4D4D4"/>
                </a:solidFill>
                <a:latin typeface="Consolas" panose="020B0609020204030204" pitchFamily="49" charset="0"/>
              </a:rPr>
              <a:t>flatMap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569CD6"/>
                </a:solidFill>
                <a:latin typeface="Consolas" panose="020B0609020204030204" pitchFamily="49" charset="0"/>
              </a:rPr>
              <a:t>lambda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9CDCFE"/>
                </a:solidFill>
                <a:latin typeface="Consolas" panose="020B0609020204030204" pitchFamily="49" charset="0"/>
              </a:rPr>
              <a:t>line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: </a:t>
            </a:r>
            <a:r>
              <a:rPr lang="en-US" dirty="0" err="1">
                <a:solidFill>
                  <a:srgbClr val="D4D4D4"/>
                </a:solidFill>
                <a:latin typeface="Consolas" panose="020B0609020204030204" pitchFamily="49" charset="0"/>
              </a:rPr>
              <a:t>line.split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CE9178"/>
                </a:solidFill>
                <a:latin typeface="Consolas" panose="020B0609020204030204" pitchFamily="49" charset="0"/>
              </a:rPr>
              <a:t>" "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)) \</a:t>
            </a:r>
          </a:p>
          <a:p>
            <a:pPr marL="114300" indent="0">
              <a:buNone/>
            </a:pP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      .map(</a:t>
            </a:r>
            <a:r>
              <a:rPr lang="en-US" dirty="0">
                <a:solidFill>
                  <a:srgbClr val="569CD6"/>
                </a:solidFill>
                <a:latin typeface="Consolas" panose="020B0609020204030204" pitchFamily="49" charset="0"/>
              </a:rPr>
              <a:t>lambda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9CDCFE"/>
                </a:solidFill>
                <a:latin typeface="Consolas" panose="020B0609020204030204" pitchFamily="49" charset="0"/>
              </a:rPr>
              <a:t>word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: (word, </a:t>
            </a:r>
            <a:r>
              <a:rPr lang="en-US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)) \</a:t>
            </a:r>
          </a:p>
          <a:p>
            <a:pPr marL="114300" indent="0">
              <a:buNone/>
            </a:pP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            .</a:t>
            </a:r>
            <a:r>
              <a:rPr lang="en-US" dirty="0" err="1">
                <a:solidFill>
                  <a:srgbClr val="D4D4D4"/>
                </a:solidFill>
                <a:latin typeface="Consolas" panose="020B0609020204030204" pitchFamily="49" charset="0"/>
              </a:rPr>
              <a:t>reduceByKey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569CD6"/>
                </a:solidFill>
                <a:latin typeface="Consolas" panose="020B0609020204030204" pitchFamily="49" charset="0"/>
              </a:rPr>
              <a:t>lambda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9CDCFE"/>
                </a:solidFill>
                <a:latin typeface="Consolas" panose="020B0609020204030204" pitchFamily="49" charset="0"/>
              </a:rPr>
              <a:t>a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, </a:t>
            </a:r>
            <a:r>
              <a:rPr lang="en-US" dirty="0">
                <a:solidFill>
                  <a:srgbClr val="9CDCFE"/>
                </a:solidFill>
                <a:latin typeface="Consolas" panose="020B0609020204030204" pitchFamily="49" charset="0"/>
              </a:rPr>
              <a:t>b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: a + b, </a:t>
            </a:r>
            <a:r>
              <a:rPr lang="en-US" dirty="0">
                <a:solidFill>
                  <a:srgbClr val="4EC9B0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(parallelism))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5BD6EC-6100-4F67-B158-1640DCE685B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5894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Evaluation - Laptop</a:t>
            </a:r>
            <a:endParaRPr dirty="0"/>
          </a:p>
        </p:txBody>
      </p:sp>
      <p:sp>
        <p:nvSpPr>
          <p:cNvPr id="250" name="Google Shape;250;p25"/>
          <p:cNvSpPr txBox="1">
            <a:spLocks noGrp="1"/>
          </p:cNvSpPr>
          <p:nvPr>
            <p:ph type="sldNum" idx="12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39</a:t>
            </a:fld>
            <a:endParaRPr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6DC3E8F-B06C-4775-A01E-09A1D3BC5D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3456" y="1356867"/>
            <a:ext cx="7937088" cy="490776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Problem</a:t>
            </a:r>
            <a:endParaRPr dirty="0"/>
          </a:p>
        </p:txBody>
      </p:sp>
      <p:sp>
        <p:nvSpPr>
          <p:cNvPr id="133" name="Google Shape;133;p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spcAft>
                <a:spcPts val="1600"/>
              </a:spcAft>
            </a:pPr>
            <a:r>
              <a:rPr lang="en-US" sz="3200" dirty="0"/>
              <a:t>Class on large-scale data processing (MR)</a:t>
            </a:r>
          </a:p>
          <a:p>
            <a:pPr marL="285750" indent="-285750">
              <a:spcAft>
                <a:spcPts val="1600"/>
              </a:spcAft>
            </a:pPr>
            <a:r>
              <a:rPr lang="en-US" sz="3200" dirty="0"/>
              <a:t>Implement triangle count on Hadoop MapReduce</a:t>
            </a:r>
          </a:p>
        </p:txBody>
      </p:sp>
      <p:sp>
        <p:nvSpPr>
          <p:cNvPr id="134" name="Google Shape;134;p18"/>
          <p:cNvSpPr txBox="1">
            <a:spLocks noGrp="1"/>
          </p:cNvSpPr>
          <p:nvPr>
            <p:ph type="sldNum" idx="12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Evaluation - Server</a:t>
            </a:r>
            <a:endParaRPr dirty="0"/>
          </a:p>
        </p:txBody>
      </p:sp>
      <p:sp>
        <p:nvSpPr>
          <p:cNvPr id="250" name="Google Shape;250;p25"/>
          <p:cNvSpPr txBox="1">
            <a:spLocks noGrp="1"/>
          </p:cNvSpPr>
          <p:nvPr>
            <p:ph type="sldNum" idx="12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40</a:t>
            </a:fld>
            <a:endParaRPr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5DEB1FC-6AED-4039-BA57-FD635588C9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3456" y="1356867"/>
            <a:ext cx="7937088" cy="490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3776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AC947-4FA5-42F3-892D-9DB780D44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- Errors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0ACC0D-AC85-44C5-9EA3-5A634406F2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US" sz="3200" b="1" dirty="0" err="1"/>
              <a:t>GoMR</a:t>
            </a:r>
            <a:r>
              <a:rPr lang="en-US" sz="3200" b="1" dirty="0"/>
              <a:t> - 7</a:t>
            </a:r>
          </a:p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r>
              <a:rPr lang="en-US" dirty="0"/>
              <a:t>panic: interface conversion: interface {} is </a:t>
            </a:r>
            <a:r>
              <a:rPr lang="en-US" dirty="0" err="1"/>
              <a:t>main.Count</a:t>
            </a:r>
            <a:r>
              <a:rPr lang="en-US" dirty="0"/>
              <a:t>, not string</a:t>
            </a:r>
          </a:p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r>
              <a:rPr lang="en-US" dirty="0"/>
              <a:t>goroutine 28 [running]:</a:t>
            </a:r>
          </a:p>
          <a:p>
            <a:pPr marL="139700" indent="0">
              <a:buNone/>
            </a:pPr>
            <a:r>
              <a:rPr lang="en-US" dirty="0"/>
              <a:t>main.(*</a:t>
            </a:r>
            <a:r>
              <a:rPr lang="en-US" dirty="0" err="1"/>
              <a:t>WordCount</a:t>
            </a:r>
            <a:r>
              <a:rPr lang="en-US" dirty="0"/>
              <a:t>).Partition(0x5e5740, 0xc000130540, 0xc000132100, 0x8, 0x8, 0xc00012a250)</a:t>
            </a:r>
          </a:p>
          <a:p>
            <a:pPr marL="139700" indent="0">
              <a:buNone/>
            </a:pPr>
            <a:r>
              <a:rPr lang="en-US" dirty="0"/>
              <a:t>        /home/cnnrznn/go/</a:t>
            </a:r>
            <a:r>
              <a:rPr lang="en-US" dirty="0" err="1"/>
              <a:t>src</a:t>
            </a:r>
            <a:r>
              <a:rPr lang="en-US" dirty="0"/>
              <a:t>/github.com/cnnrznn/</a:t>
            </a:r>
            <a:r>
              <a:rPr lang="en-US" dirty="0" err="1"/>
              <a:t>gomr</a:t>
            </a:r>
            <a:r>
              <a:rPr lang="en-US" dirty="0"/>
              <a:t>/examples/wordcount/wordcount.go:51 +0x23d</a:t>
            </a:r>
          </a:p>
          <a:p>
            <a:pPr marL="139700" indent="0">
              <a:buNone/>
            </a:pPr>
            <a:r>
              <a:rPr lang="en-US" dirty="0"/>
              <a:t>created by github.com/cnnrznn/</a:t>
            </a:r>
            <a:r>
              <a:rPr lang="en-US" dirty="0" err="1"/>
              <a:t>gomr.RunLocal</a:t>
            </a:r>
            <a:endParaRPr lang="en-US" dirty="0"/>
          </a:p>
          <a:p>
            <a:pPr marL="139700" indent="0">
              <a:buNone/>
            </a:pPr>
            <a:r>
              <a:rPr lang="en-US" dirty="0"/>
              <a:t>        /home/cnnrznn/go/</a:t>
            </a:r>
            <a:r>
              <a:rPr lang="en-US" dirty="0" err="1"/>
              <a:t>src</a:t>
            </a:r>
            <a:r>
              <a:rPr lang="en-US" dirty="0"/>
              <a:t>/github.com/cnnrznn/</a:t>
            </a:r>
            <a:r>
              <a:rPr lang="en-US" dirty="0" err="1"/>
              <a:t>gomr</a:t>
            </a:r>
            <a:r>
              <a:rPr lang="en-US" dirty="0"/>
              <a:t>/gomr.go:148 +0x2d6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63AACF-0046-4FDE-B538-588DE56D33DA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39700" lvl="0" indent="0">
              <a:buClr>
                <a:srgbClr val="CACACA"/>
              </a:buClr>
              <a:buNone/>
            </a:pPr>
            <a:r>
              <a:rPr lang="en-US" sz="3200" b="1" dirty="0">
                <a:solidFill>
                  <a:srgbClr val="CACACA"/>
                </a:solidFill>
              </a:rPr>
              <a:t>Spark - 256</a:t>
            </a:r>
            <a:endParaRPr lang="en-US" dirty="0"/>
          </a:p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r>
              <a:rPr lang="en-US" dirty="0" err="1"/>
              <a:t>org.apache.spark.api.python.PythonException</a:t>
            </a:r>
            <a:r>
              <a:rPr lang="en-US" dirty="0"/>
              <a:t>: Traceback (most recent call last):</a:t>
            </a:r>
          </a:p>
          <a:p>
            <a:pPr marL="139700" indent="0">
              <a:buNone/>
            </a:pPr>
            <a:r>
              <a:rPr lang="en-US" dirty="0"/>
              <a:t>  File "/home/cnnrznn/spark/python/lib/pyspark.zip/</a:t>
            </a:r>
            <a:r>
              <a:rPr lang="en-US" dirty="0" err="1"/>
              <a:t>pyspark</a:t>
            </a:r>
            <a:r>
              <a:rPr lang="en-US" dirty="0"/>
              <a:t>/worker.py", line 377, in main</a:t>
            </a:r>
          </a:p>
          <a:p>
            <a:pPr marL="139700" indent="0">
              <a:buNone/>
            </a:pPr>
            <a:r>
              <a:rPr lang="en-US" dirty="0"/>
              <a:t>    process()</a:t>
            </a:r>
          </a:p>
          <a:p>
            <a:pPr marL="139700" indent="0">
              <a:buNone/>
            </a:pPr>
            <a:r>
              <a:rPr lang="en-US" dirty="0"/>
              <a:t>  File "/home/cnnrznn/spark/python/lib/pyspark.zip/</a:t>
            </a:r>
            <a:r>
              <a:rPr lang="en-US" dirty="0" err="1"/>
              <a:t>pyspark</a:t>
            </a:r>
            <a:r>
              <a:rPr lang="en-US" dirty="0"/>
              <a:t>/worker.py", line 372, in process</a:t>
            </a:r>
          </a:p>
          <a:p>
            <a:pPr marL="139700" indent="0">
              <a:buNone/>
            </a:pPr>
            <a:r>
              <a:rPr lang="en-US" dirty="0"/>
              <a:t>    </a:t>
            </a:r>
            <a:r>
              <a:rPr lang="en-US" dirty="0" err="1"/>
              <a:t>serializer.dump_stream</a:t>
            </a:r>
            <a:r>
              <a:rPr lang="en-US" dirty="0"/>
              <a:t>(</a:t>
            </a:r>
            <a:r>
              <a:rPr lang="en-US" dirty="0" err="1"/>
              <a:t>func</a:t>
            </a:r>
            <a:r>
              <a:rPr lang="en-US" dirty="0"/>
              <a:t>(</a:t>
            </a:r>
            <a:r>
              <a:rPr lang="en-US" dirty="0" err="1"/>
              <a:t>split_index</a:t>
            </a:r>
            <a:r>
              <a:rPr lang="en-US" dirty="0"/>
              <a:t>, iterator), </a:t>
            </a:r>
            <a:r>
              <a:rPr lang="en-US" dirty="0" err="1"/>
              <a:t>outfile</a:t>
            </a:r>
            <a:r>
              <a:rPr lang="en-US" dirty="0"/>
              <a:t>)</a:t>
            </a:r>
          </a:p>
          <a:p>
            <a:pPr marL="139700" indent="0">
              <a:buNone/>
            </a:pPr>
            <a:r>
              <a:rPr lang="en-US" dirty="0"/>
              <a:t>  File "/home/cnnrznn/spark/python/lib/pyspark.zip/</a:t>
            </a:r>
            <a:r>
              <a:rPr lang="en-US" dirty="0" err="1"/>
              <a:t>pyspark</a:t>
            </a:r>
            <a:r>
              <a:rPr lang="en-US" dirty="0"/>
              <a:t>/rdd.py", line 2499, in </a:t>
            </a:r>
            <a:r>
              <a:rPr lang="en-US" dirty="0" err="1"/>
              <a:t>pipeline_func</a:t>
            </a:r>
            <a:endParaRPr lang="en-US" dirty="0"/>
          </a:p>
          <a:p>
            <a:pPr marL="139700" indent="0">
              <a:buNone/>
            </a:pPr>
            <a:r>
              <a:rPr lang="en-US" dirty="0"/>
              <a:t>  File "/home/cnnrznn/spark/python/lib/pyspark.zip/</a:t>
            </a:r>
            <a:r>
              <a:rPr lang="en-US" dirty="0" err="1"/>
              <a:t>pyspark</a:t>
            </a:r>
            <a:r>
              <a:rPr lang="en-US" dirty="0"/>
              <a:t>/rdd.py", line 2499, in </a:t>
            </a:r>
            <a:r>
              <a:rPr lang="en-US" dirty="0" err="1"/>
              <a:t>pipeline_func</a:t>
            </a:r>
            <a:endParaRPr lang="en-US" dirty="0"/>
          </a:p>
          <a:p>
            <a:pPr marL="139700" indent="0">
              <a:buNone/>
            </a:pPr>
            <a:r>
              <a:rPr lang="en-US" dirty="0"/>
              <a:t>  File executor driver): </a:t>
            </a:r>
            <a:r>
              <a:rPr lang="en-US" dirty="0" err="1"/>
              <a:t>org.apache.spark.api.python.PythonException</a:t>
            </a:r>
            <a:r>
              <a:rPr lang="en-US" dirty="0"/>
              <a:t>: Traceback (most recent call last):</a:t>
            </a:r>
          </a:p>
          <a:p>
            <a:pPr marL="139700" indent="0">
              <a:buNone/>
            </a:pPr>
            <a:r>
              <a:rPr lang="en-US" dirty="0"/>
              <a:t>  File "/home/cnnrznn/spark/python/lib/pyspark.zip/</a:t>
            </a:r>
            <a:r>
              <a:rPr lang="en-US" dirty="0" err="1"/>
              <a:t>pyspark</a:t>
            </a:r>
            <a:r>
              <a:rPr lang="en-US" dirty="0"/>
              <a:t>/worker.py", line 377, in main</a:t>
            </a:r>
          </a:p>
          <a:p>
            <a:pPr marL="139700" indent="0">
              <a:buNone/>
            </a:pPr>
            <a:r>
              <a:rPr lang="en-US" dirty="0"/>
              <a:t>    process()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97C292-70D6-4861-A41E-801D98BA22E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656757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23616-54CF-45F9-B6BA-5A737AD9E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- Configuration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7197ED-4581-4BFA-9B7A-E0119F9160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dirty="0" err="1">
                <a:solidFill>
                  <a:srgbClr val="9CDCFE"/>
                </a:solidFill>
                <a:latin typeface="Consolas" panose="020B0609020204030204" pitchFamily="49" charset="0"/>
              </a:rPr>
              <a:t>pr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:= </a:t>
            </a:r>
            <a:r>
              <a:rPr lang="en-US" dirty="0" err="1">
                <a:solidFill>
                  <a:srgbClr val="DCDCAA"/>
                </a:solidFill>
                <a:latin typeface="Consolas" panose="020B0609020204030204" pitchFamily="49" charset="0"/>
              </a:rPr>
              <a:t>NewPagerank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D4D4D4"/>
                </a:solidFill>
                <a:latin typeface="Consolas" panose="020B0609020204030204" pitchFamily="49" charset="0"/>
              </a:rPr>
              <a:t>os.Args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[</a:t>
            </a:r>
            <a:r>
              <a:rPr lang="en-US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])</a:t>
            </a:r>
          </a:p>
          <a:p>
            <a:pPr marL="114300" indent="0">
              <a:buNone/>
            </a:pP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dirty="0">
                <a:solidFill>
                  <a:srgbClr val="9CDCFE"/>
                </a:solidFill>
                <a:latin typeface="Consolas" panose="020B0609020204030204" pitchFamily="49" charset="0"/>
              </a:rPr>
              <a:t>p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:= </a:t>
            </a:r>
            <a:r>
              <a:rPr lang="en-US" dirty="0" err="1">
                <a:solidFill>
                  <a:srgbClr val="D4D4D4"/>
                </a:solidFill>
                <a:latin typeface="Consolas" panose="020B0609020204030204" pitchFamily="49" charset="0"/>
              </a:rPr>
              <a:t>runtime.</a:t>
            </a:r>
            <a:r>
              <a:rPr lang="en-US" dirty="0" err="1">
                <a:solidFill>
                  <a:srgbClr val="DCDCAA"/>
                </a:solidFill>
                <a:latin typeface="Consolas" panose="020B0609020204030204" pitchFamily="49" charset="0"/>
              </a:rPr>
              <a:t>NumCPU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()</a:t>
            </a:r>
          </a:p>
          <a:p>
            <a:pPr marL="114300" indent="0">
              <a:buNone/>
            </a:pP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dirty="0">
                <a:solidFill>
                  <a:srgbClr val="9CDCFE"/>
                </a:solidFill>
                <a:latin typeface="Consolas" panose="020B0609020204030204" pitchFamily="49" charset="0"/>
              </a:rPr>
              <a:t>ins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, </a:t>
            </a:r>
            <a:r>
              <a:rPr lang="en-US" dirty="0">
                <a:solidFill>
                  <a:srgbClr val="9CDCFE"/>
                </a:solidFill>
                <a:latin typeface="Consolas" panose="020B0609020204030204" pitchFamily="49" charset="0"/>
              </a:rPr>
              <a:t>out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:= </a:t>
            </a:r>
            <a:r>
              <a:rPr lang="en-US" dirty="0" err="1">
                <a:solidFill>
                  <a:srgbClr val="D4D4D4"/>
                </a:solidFill>
                <a:latin typeface="Consolas" panose="020B0609020204030204" pitchFamily="49" charset="0"/>
              </a:rPr>
              <a:t>gomr.</a:t>
            </a:r>
            <a:r>
              <a:rPr lang="en-US" dirty="0" err="1">
                <a:solidFill>
                  <a:srgbClr val="DCDCAA"/>
                </a:solidFill>
                <a:latin typeface="Consolas" panose="020B0609020204030204" pitchFamily="49" charset="0"/>
              </a:rPr>
              <a:t>RunLocal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(p, p, </a:t>
            </a:r>
            <a:r>
              <a:rPr lang="en-US" dirty="0" err="1">
                <a:solidFill>
                  <a:srgbClr val="D4D4D4"/>
                </a:solidFill>
                <a:latin typeface="Consolas" panose="020B0609020204030204" pitchFamily="49" charset="0"/>
              </a:rPr>
              <a:t>pr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56E295-0BD7-468F-BE74-6C48AFE895F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677819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45C72-2A74-48E4-B58E-F7720CA66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1CA34-FB3F-4269-AB3A-EF69B5DB05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/>
              <a:t>Problem with current systems</a:t>
            </a:r>
          </a:p>
          <a:p>
            <a:r>
              <a:rPr lang="en-US" sz="3200" dirty="0"/>
              <a:t>MapReduce </a:t>
            </a:r>
          </a:p>
          <a:p>
            <a:r>
              <a:rPr lang="en-US" sz="3200" dirty="0"/>
              <a:t>Design and Implementation</a:t>
            </a:r>
          </a:p>
          <a:p>
            <a:r>
              <a:rPr lang="en-US" sz="3200" dirty="0"/>
              <a:t>Example program</a:t>
            </a:r>
          </a:p>
          <a:p>
            <a:r>
              <a:rPr lang="en-US" sz="3200" dirty="0"/>
              <a:t>Evaluation - Order of magnitude speedup!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D9E5D3-477A-4AD1-BB52-8BF198B91D7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200003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Existing solutions</a:t>
            </a:r>
            <a:endParaRPr/>
          </a:p>
        </p:txBody>
      </p:sp>
      <p:sp>
        <p:nvSpPr>
          <p:cNvPr id="256" name="Google Shape;256;p26"/>
          <p:cNvSpPr txBox="1">
            <a:spLocks noGrp="1"/>
          </p:cNvSpPr>
          <p:nvPr>
            <p:ph type="body" idx="1"/>
          </p:nvPr>
        </p:nvSpPr>
        <p:spPr>
          <a:xfrm>
            <a:off x="311700" y="1536625"/>
            <a:ext cx="44805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u="sng" dirty="0">
                <a:solidFill>
                  <a:schemeClr val="hlink"/>
                </a:solidFill>
                <a:hlinkClick r:id="rId3"/>
              </a:rPr>
              <a:t>http://marcio.io/2015/07/cheap-mapreduce-in-go/</a:t>
            </a:r>
            <a:endParaRPr lang="en-US" dirty="0"/>
          </a:p>
          <a:p>
            <a:endParaRPr lang="en-US" u="sng" dirty="0">
              <a:solidFill>
                <a:schemeClr val="hlink"/>
              </a:solidFill>
              <a:hlinkClick r:id="rId4"/>
            </a:endParaRPr>
          </a:p>
          <a:p>
            <a:r>
              <a:rPr lang="en-US" u="sng" dirty="0">
                <a:solidFill>
                  <a:schemeClr val="hlink"/>
                </a:solidFill>
                <a:hlinkClick r:id="rId4"/>
              </a:rPr>
              <a:t>https://godoc.org/github.com/ahamidi/go-mapreduce</a:t>
            </a:r>
            <a:endParaRPr lang="en" u="sng" dirty="0">
              <a:solidFill>
                <a:schemeClr val="hlink"/>
              </a:solidFill>
              <a:hlinkClick r:id="rId5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 dirty="0">
                <a:solidFill>
                  <a:schemeClr val="hlink"/>
                </a:solidFill>
                <a:hlinkClick r:id="rId5"/>
              </a:rPr>
              <a:t>https://medium.com/@jayhuang75/a-simple-mapreduce-in-go-42c929b000c5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 dirty="0">
                <a:solidFill>
                  <a:schemeClr val="hlink"/>
                </a:solidFill>
                <a:hlinkClick r:id="rId6"/>
              </a:rPr>
              <a:t>https://appliedgo.net/mapreduce/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 dirty="0">
                <a:solidFill>
                  <a:schemeClr val="hlink"/>
                </a:solidFill>
                <a:hlinkClick r:id="rId7"/>
              </a:rPr>
              <a:t>https://blog.gopheracademy.com/advent-2015/glow-map-reduce-for-golang/</a:t>
            </a:r>
            <a:endParaRPr lang="en" u="sng" dirty="0">
              <a:solidFill>
                <a:schemeClr val="hlink"/>
              </a:solidFill>
            </a:endParaRPr>
          </a:p>
          <a:p>
            <a:r>
              <a:rPr lang="en-US" dirty="0">
                <a:hlinkClick r:id="rId8"/>
              </a:rPr>
              <a:t>https://github.com/chrislusf/gleam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 dirty="0">
                <a:solidFill>
                  <a:schemeClr val="hlink"/>
                </a:solidFill>
                <a:hlinkClick r:id="rId9"/>
              </a:rPr>
              <a:t>https://github.com/darkjh/go-mapreduce</a:t>
            </a:r>
            <a:endParaRPr dirty="0"/>
          </a:p>
        </p:txBody>
      </p:sp>
      <p:sp>
        <p:nvSpPr>
          <p:cNvPr id="257" name="Google Shape;257;p26"/>
          <p:cNvSpPr txBox="1">
            <a:spLocks noGrp="1"/>
          </p:cNvSpPr>
          <p:nvPr>
            <p:ph type="sldNum" idx="12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44</a:t>
            </a:fld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830543-BFF9-4026-B144-DF7C5CF86119}"/>
              </a:ext>
            </a:extLst>
          </p:cNvPr>
          <p:cNvSpPr/>
          <p:nvPr/>
        </p:nvSpPr>
        <p:spPr>
          <a:xfrm>
            <a:off x="5058888" y="1356866"/>
            <a:ext cx="3871356" cy="245658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One-off / Straight-line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AD71D7-F6B9-4BB8-A438-7EE8AE8C406A}"/>
              </a:ext>
            </a:extLst>
          </p:cNvPr>
          <p:cNvSpPr/>
          <p:nvPr/>
        </p:nvSpPr>
        <p:spPr>
          <a:xfrm>
            <a:off x="5058888" y="3869999"/>
            <a:ext cx="3871356" cy="47193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Hard-coded types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E5B548-5A68-4B23-977E-12A2EF47C9AF}"/>
              </a:ext>
            </a:extLst>
          </p:cNvPr>
          <p:cNvSpPr/>
          <p:nvPr/>
        </p:nvSpPr>
        <p:spPr>
          <a:xfrm>
            <a:off x="5058888" y="4394233"/>
            <a:ext cx="3871356" cy="79440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Big Threat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2B128E-628D-4B9D-8A2F-1C2669BA8D4B}"/>
              </a:ext>
            </a:extLst>
          </p:cNvPr>
          <p:cNvSpPr/>
          <p:nvPr/>
        </p:nvSpPr>
        <p:spPr>
          <a:xfrm>
            <a:off x="5058888" y="5240937"/>
            <a:ext cx="3871356" cy="65263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Less of a Threat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97ADA-5E07-4902-8F0E-55415CDB3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A5431-5DCD-4FA5-92CF-812E033905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Fault tolerance / </a:t>
            </a:r>
            <a:r>
              <a:rPr lang="en-US" dirty="0" err="1"/>
              <a:t>persistance</a:t>
            </a:r>
            <a:endParaRPr lang="en-US" dirty="0"/>
          </a:p>
          <a:p>
            <a:r>
              <a:rPr lang="en-US" dirty="0"/>
              <a:t>Distribution</a:t>
            </a:r>
          </a:p>
          <a:p>
            <a:r>
              <a:rPr lang="en-US" dirty="0"/>
              <a:t>Integration with Kubernetes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FCA079-D10D-4886-8EF9-013A672C8E3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056282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Connor Zanin</a:t>
            </a:r>
            <a:endParaRPr dirty="0"/>
          </a:p>
        </p:txBody>
      </p:sp>
      <p:sp>
        <p:nvSpPr>
          <p:cNvPr id="263" name="Google Shape;263;p27"/>
          <p:cNvSpPr txBox="1">
            <a:spLocks noGrp="1"/>
          </p:cNvSpPr>
          <p:nvPr>
            <p:ph type="body" idx="1"/>
          </p:nvPr>
        </p:nvSpPr>
        <p:spPr>
          <a:xfrm>
            <a:off x="311700" y="1978051"/>
            <a:ext cx="4823400" cy="411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Master’s Student @ Northeastern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Programming in Go ~1 years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 dirty="0">
                <a:solidFill>
                  <a:schemeClr val="accent5"/>
                </a:solidFill>
                <a:hlinkClick r:id="rId3"/>
              </a:rPr>
              <a:t>https://connorzanin.com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 dirty="0">
                <a:solidFill>
                  <a:schemeClr val="hlink"/>
                </a:solidFill>
                <a:hlinkClick r:id="rId4"/>
              </a:rPr>
              <a:t>https://github.com/cnnrznn</a:t>
            </a:r>
            <a:endParaRPr lang="en" u="sng" dirty="0">
              <a:solidFill>
                <a:schemeClr val="hlink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 dirty="0">
                <a:solidFill>
                  <a:schemeClr val="hlink"/>
                </a:solidFill>
              </a:rPr>
              <a:t>https://github.com/gomr</a:t>
            </a:r>
            <a:endParaRPr dirty="0"/>
          </a:p>
        </p:txBody>
      </p:sp>
      <p:pic>
        <p:nvPicPr>
          <p:cNvPr id="264" name="Google Shape;264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24975" y="1637821"/>
            <a:ext cx="3868975" cy="3582375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27"/>
          <p:cNvSpPr txBox="1">
            <a:spLocks noGrp="1"/>
          </p:cNvSpPr>
          <p:nvPr>
            <p:ph type="sldNum" idx="12"/>
          </p:nvPr>
        </p:nvSpPr>
        <p:spPr>
          <a:xfrm>
            <a:off x="8490250" y="6241346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46</a:t>
            </a:fld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3BB54C8-4AAB-4C29-BBEF-637DC2B4A0A2}"/>
              </a:ext>
            </a:extLst>
          </p:cNvPr>
          <p:cNvSpPr/>
          <p:nvPr/>
        </p:nvSpPr>
        <p:spPr>
          <a:xfrm>
            <a:off x="415636" y="3716977"/>
            <a:ext cx="4417621" cy="2802576"/>
          </a:xfrm>
          <a:prstGeom prst="rect">
            <a:avLst/>
          </a:prstGeom>
          <a:solidFill>
            <a:srgbClr val="00AD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  <a:latin typeface="Go Medium" pitchFamily="2" charset="0"/>
              </a:rPr>
              <a:t>Hire 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2" grpId="1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A882E-03EB-4067-A55D-DF13B9813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 – Triangle Count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A27CC-DBD5-449A-8427-ED6FB92F83A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B069440-EF25-4A45-B748-CD7FB76C87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102941"/>
              </p:ext>
            </p:extLst>
          </p:nvPr>
        </p:nvGraphicFramePr>
        <p:xfrm>
          <a:off x="281021" y="2724955"/>
          <a:ext cx="1970746" cy="2781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85373">
                  <a:extLst>
                    <a:ext uri="{9D8B030D-6E8A-4147-A177-3AD203B41FA5}">
                      <a16:colId xmlns:a16="http://schemas.microsoft.com/office/drawing/2014/main" val="393823145"/>
                    </a:ext>
                  </a:extLst>
                </a:gridCol>
                <a:gridCol w="985373">
                  <a:extLst>
                    <a:ext uri="{9D8B030D-6E8A-4147-A177-3AD203B41FA5}">
                      <a16:colId xmlns:a16="http://schemas.microsoft.com/office/drawing/2014/main" val="2183543316"/>
                    </a:ext>
                  </a:extLst>
                </a:gridCol>
              </a:tblGrid>
              <a:tr h="69537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SRC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DST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9998467"/>
                  </a:ext>
                </a:extLst>
              </a:tr>
              <a:tr h="69537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4855923"/>
                  </a:ext>
                </a:extLst>
              </a:tr>
              <a:tr h="69537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5067518"/>
                  </a:ext>
                </a:extLst>
              </a:tr>
              <a:tr h="69537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982363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9B92DE8-1DC2-4826-B7F6-407A6B52D112}"/>
              </a:ext>
            </a:extLst>
          </p:cNvPr>
          <p:cNvSpPr txBox="1"/>
          <p:nvPr/>
        </p:nvSpPr>
        <p:spPr>
          <a:xfrm>
            <a:off x="-138853" y="2189982"/>
            <a:ext cx="2810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Edge table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CDEFB1-65EB-4BAC-90D6-38F78D05B639}"/>
              </a:ext>
            </a:extLst>
          </p:cNvPr>
          <p:cNvSpPr txBox="1"/>
          <p:nvPr/>
        </p:nvSpPr>
        <p:spPr>
          <a:xfrm>
            <a:off x="2393147" y="3823317"/>
            <a:ext cx="1152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ADD8"/>
                </a:solidFill>
              </a:rPr>
              <a:t>JOIN</a:t>
            </a:r>
          </a:p>
        </p:txBody>
      </p:sp>
      <p:graphicFrame>
        <p:nvGraphicFramePr>
          <p:cNvPr id="12" name="Table 5">
            <a:extLst>
              <a:ext uri="{FF2B5EF4-FFF2-40B4-BE49-F238E27FC236}">
                <a16:creationId xmlns:a16="http://schemas.microsoft.com/office/drawing/2014/main" id="{EF848347-EDEE-4BF9-886C-CDAE9834CE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1023453"/>
              </p:ext>
            </p:extLst>
          </p:nvPr>
        </p:nvGraphicFramePr>
        <p:xfrm>
          <a:off x="3687466" y="2724955"/>
          <a:ext cx="1970746" cy="2781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85373">
                  <a:extLst>
                    <a:ext uri="{9D8B030D-6E8A-4147-A177-3AD203B41FA5}">
                      <a16:colId xmlns:a16="http://schemas.microsoft.com/office/drawing/2014/main" val="393823145"/>
                    </a:ext>
                  </a:extLst>
                </a:gridCol>
                <a:gridCol w="985373">
                  <a:extLst>
                    <a:ext uri="{9D8B030D-6E8A-4147-A177-3AD203B41FA5}">
                      <a16:colId xmlns:a16="http://schemas.microsoft.com/office/drawing/2014/main" val="2183543316"/>
                    </a:ext>
                  </a:extLst>
                </a:gridCol>
              </a:tblGrid>
              <a:tr h="69537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SRC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DST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9998467"/>
                  </a:ext>
                </a:extLst>
              </a:tr>
              <a:tr h="69537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4855923"/>
                  </a:ext>
                </a:extLst>
              </a:tr>
              <a:tr h="69537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5067518"/>
                  </a:ext>
                </a:extLst>
              </a:tr>
              <a:tr h="69537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982363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5CB327A-ED89-48F0-AAAB-7E02993E0200}"/>
                  </a:ext>
                </a:extLst>
              </p:cNvPr>
              <p:cNvSpPr txBox="1"/>
              <p:nvPr/>
            </p:nvSpPr>
            <p:spPr>
              <a:xfrm>
                <a:off x="5799592" y="3654040"/>
                <a:ext cx="785191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solidFill>
                            <a:srgbClr val="00ADD8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6000" b="1" dirty="0">
                  <a:solidFill>
                    <a:srgbClr val="00ADD8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5CB327A-ED89-48F0-AAAB-7E02993E02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9592" y="3654040"/>
                <a:ext cx="785191" cy="9233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Table 5">
            <a:extLst>
              <a:ext uri="{FF2B5EF4-FFF2-40B4-BE49-F238E27FC236}">
                <a16:creationId xmlns:a16="http://schemas.microsoft.com/office/drawing/2014/main" id="{18305B1B-899D-43C7-A94F-716A89C28F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951890"/>
              </p:ext>
            </p:extLst>
          </p:nvPr>
        </p:nvGraphicFramePr>
        <p:xfrm>
          <a:off x="6726163" y="2724955"/>
          <a:ext cx="1764087" cy="2781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88029">
                  <a:extLst>
                    <a:ext uri="{9D8B030D-6E8A-4147-A177-3AD203B41FA5}">
                      <a16:colId xmlns:a16="http://schemas.microsoft.com/office/drawing/2014/main" val="393823145"/>
                    </a:ext>
                  </a:extLst>
                </a:gridCol>
                <a:gridCol w="588029">
                  <a:extLst>
                    <a:ext uri="{9D8B030D-6E8A-4147-A177-3AD203B41FA5}">
                      <a16:colId xmlns:a16="http://schemas.microsoft.com/office/drawing/2014/main" val="2183543316"/>
                    </a:ext>
                  </a:extLst>
                </a:gridCol>
                <a:gridCol w="588029">
                  <a:extLst>
                    <a:ext uri="{9D8B030D-6E8A-4147-A177-3AD203B41FA5}">
                      <a16:colId xmlns:a16="http://schemas.microsoft.com/office/drawing/2014/main" val="1795094212"/>
                    </a:ext>
                  </a:extLst>
                </a:gridCol>
              </a:tblGrid>
              <a:tr h="69537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SRC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MID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DST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9998467"/>
                  </a:ext>
                </a:extLst>
              </a:tr>
              <a:tr h="69537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4855923"/>
                  </a:ext>
                </a:extLst>
              </a:tr>
              <a:tr h="69537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5067518"/>
                  </a:ext>
                </a:extLst>
              </a:tr>
              <a:tr h="69537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9823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6634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A882E-03EB-4067-A55D-DF13B9813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 – Triangle Count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A27CC-DBD5-449A-8427-ED6FB92F83A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CDEFB1-65EB-4BAC-90D6-38F78D05B639}"/>
              </a:ext>
            </a:extLst>
          </p:cNvPr>
          <p:cNvSpPr txBox="1"/>
          <p:nvPr/>
        </p:nvSpPr>
        <p:spPr>
          <a:xfrm>
            <a:off x="2289818" y="3577096"/>
            <a:ext cx="17640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ADD8"/>
                </a:solidFill>
              </a:rPr>
              <a:t>Hash Lookup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5CB327A-ED89-48F0-AAAB-7E02993E0200}"/>
                  </a:ext>
                </a:extLst>
              </p:cNvPr>
              <p:cNvSpPr txBox="1"/>
              <p:nvPr/>
            </p:nvSpPr>
            <p:spPr>
              <a:xfrm>
                <a:off x="5799592" y="3654040"/>
                <a:ext cx="785191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solidFill>
                            <a:srgbClr val="00ADD8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6000" b="1" dirty="0">
                  <a:solidFill>
                    <a:srgbClr val="00ADD8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5CB327A-ED89-48F0-AAAB-7E02993E02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9592" y="3654040"/>
                <a:ext cx="785191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Table 5">
            <a:extLst>
              <a:ext uri="{FF2B5EF4-FFF2-40B4-BE49-F238E27FC236}">
                <a16:creationId xmlns:a16="http://schemas.microsoft.com/office/drawing/2014/main" id="{18305B1B-899D-43C7-A94F-716A89C28FF5}"/>
              </a:ext>
            </a:extLst>
          </p:cNvPr>
          <p:cNvGraphicFramePr>
            <a:graphicFrameLocks noGrp="1"/>
          </p:cNvGraphicFramePr>
          <p:nvPr/>
        </p:nvGraphicFramePr>
        <p:xfrm>
          <a:off x="6726163" y="2724955"/>
          <a:ext cx="1764087" cy="2781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88029">
                  <a:extLst>
                    <a:ext uri="{9D8B030D-6E8A-4147-A177-3AD203B41FA5}">
                      <a16:colId xmlns:a16="http://schemas.microsoft.com/office/drawing/2014/main" val="393823145"/>
                    </a:ext>
                  </a:extLst>
                </a:gridCol>
                <a:gridCol w="588029">
                  <a:extLst>
                    <a:ext uri="{9D8B030D-6E8A-4147-A177-3AD203B41FA5}">
                      <a16:colId xmlns:a16="http://schemas.microsoft.com/office/drawing/2014/main" val="2183543316"/>
                    </a:ext>
                  </a:extLst>
                </a:gridCol>
                <a:gridCol w="588029">
                  <a:extLst>
                    <a:ext uri="{9D8B030D-6E8A-4147-A177-3AD203B41FA5}">
                      <a16:colId xmlns:a16="http://schemas.microsoft.com/office/drawing/2014/main" val="1795094212"/>
                    </a:ext>
                  </a:extLst>
                </a:gridCol>
              </a:tblGrid>
              <a:tr h="69537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SRC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MID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DST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9998467"/>
                  </a:ext>
                </a:extLst>
              </a:tr>
              <a:tr h="69537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4855923"/>
                  </a:ext>
                </a:extLst>
              </a:tr>
              <a:tr h="69537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5067518"/>
                  </a:ext>
                </a:extLst>
              </a:tr>
              <a:tr h="69537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9823636"/>
                  </a:ext>
                </a:extLst>
              </a:tr>
            </a:tbl>
          </a:graphicData>
        </a:graphic>
      </p:graphicFrame>
      <p:graphicFrame>
        <p:nvGraphicFramePr>
          <p:cNvPr id="11" name="Table 5">
            <a:extLst>
              <a:ext uri="{FF2B5EF4-FFF2-40B4-BE49-F238E27FC236}">
                <a16:creationId xmlns:a16="http://schemas.microsoft.com/office/drawing/2014/main" id="{B6133942-F9FA-457F-9031-7CF5D429F4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870864"/>
              </p:ext>
            </p:extLst>
          </p:nvPr>
        </p:nvGraphicFramePr>
        <p:xfrm>
          <a:off x="384351" y="2724955"/>
          <a:ext cx="1764087" cy="2781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88029">
                  <a:extLst>
                    <a:ext uri="{9D8B030D-6E8A-4147-A177-3AD203B41FA5}">
                      <a16:colId xmlns:a16="http://schemas.microsoft.com/office/drawing/2014/main" val="393823145"/>
                    </a:ext>
                  </a:extLst>
                </a:gridCol>
                <a:gridCol w="588029">
                  <a:extLst>
                    <a:ext uri="{9D8B030D-6E8A-4147-A177-3AD203B41FA5}">
                      <a16:colId xmlns:a16="http://schemas.microsoft.com/office/drawing/2014/main" val="2183543316"/>
                    </a:ext>
                  </a:extLst>
                </a:gridCol>
                <a:gridCol w="588029">
                  <a:extLst>
                    <a:ext uri="{9D8B030D-6E8A-4147-A177-3AD203B41FA5}">
                      <a16:colId xmlns:a16="http://schemas.microsoft.com/office/drawing/2014/main" val="1795094212"/>
                    </a:ext>
                  </a:extLst>
                </a:gridCol>
              </a:tblGrid>
              <a:tr h="69537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SRC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MID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DST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9998467"/>
                  </a:ext>
                </a:extLst>
              </a:tr>
              <a:tr h="69537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4855923"/>
                  </a:ext>
                </a:extLst>
              </a:tr>
              <a:tr h="69537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5067518"/>
                  </a:ext>
                </a:extLst>
              </a:tr>
              <a:tr h="69537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9823636"/>
                  </a:ext>
                </a:extLst>
              </a:tr>
            </a:tbl>
          </a:graphicData>
        </a:graphic>
      </p:graphicFrame>
      <p:graphicFrame>
        <p:nvGraphicFramePr>
          <p:cNvPr id="13" name="Table 5">
            <a:extLst>
              <a:ext uri="{FF2B5EF4-FFF2-40B4-BE49-F238E27FC236}">
                <a16:creationId xmlns:a16="http://schemas.microsoft.com/office/drawing/2014/main" id="{0CBAF80A-7715-470B-99A1-067E0795C6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594811"/>
              </p:ext>
            </p:extLst>
          </p:nvPr>
        </p:nvGraphicFramePr>
        <p:xfrm>
          <a:off x="3894125" y="2724953"/>
          <a:ext cx="1970746" cy="2781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85373">
                  <a:extLst>
                    <a:ext uri="{9D8B030D-6E8A-4147-A177-3AD203B41FA5}">
                      <a16:colId xmlns:a16="http://schemas.microsoft.com/office/drawing/2014/main" val="393823145"/>
                    </a:ext>
                  </a:extLst>
                </a:gridCol>
                <a:gridCol w="985373">
                  <a:extLst>
                    <a:ext uri="{9D8B030D-6E8A-4147-A177-3AD203B41FA5}">
                      <a16:colId xmlns:a16="http://schemas.microsoft.com/office/drawing/2014/main" val="2183543316"/>
                    </a:ext>
                  </a:extLst>
                </a:gridCol>
              </a:tblGrid>
              <a:tr h="69537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SRC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DST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9998467"/>
                  </a:ext>
                </a:extLst>
              </a:tr>
              <a:tr h="69537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4855923"/>
                  </a:ext>
                </a:extLst>
              </a:tr>
              <a:tr h="69537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5067518"/>
                  </a:ext>
                </a:extLst>
              </a:tr>
              <a:tr h="69537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982363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D2A1DB3-B7E0-41CC-912A-8DB3D4879376}"/>
              </a:ext>
            </a:extLst>
          </p:cNvPr>
          <p:cNvSpPr txBox="1"/>
          <p:nvPr/>
        </p:nvSpPr>
        <p:spPr>
          <a:xfrm>
            <a:off x="5925792" y="5643068"/>
            <a:ext cx="3113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ADD8"/>
                </a:solidFill>
              </a:rPr>
              <a:t>#triangles = rows / 3</a:t>
            </a:r>
          </a:p>
        </p:txBody>
      </p:sp>
    </p:spTree>
    <p:extLst>
      <p:ext uri="{BB962C8B-B14F-4D97-AF65-F5344CB8AC3E}">
        <p14:creationId xmlns:p14="http://schemas.microsoft.com/office/powerpoint/2010/main" val="2839210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D08C1-76B3-4763-BCFA-B76E4F229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EF910-6753-457F-848A-D38D2DE59E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/>
              <a:t>Configurations</a:t>
            </a:r>
          </a:p>
          <a:p>
            <a:pPr marL="114300" indent="0">
              <a:buNone/>
            </a:pPr>
            <a:endParaRPr lang="en-US" sz="3200" dirty="0"/>
          </a:p>
          <a:p>
            <a:pPr marL="114300" indent="0">
              <a:buNone/>
            </a:pPr>
            <a:endParaRPr lang="en-US" sz="3200" dirty="0"/>
          </a:p>
          <a:p>
            <a:r>
              <a:rPr lang="en-US" sz="3200" dirty="0"/>
              <a:t>Error messages</a:t>
            </a:r>
          </a:p>
          <a:p>
            <a:pPr marL="114300" indent="0">
              <a:buNone/>
            </a:pPr>
            <a:endParaRPr lang="en-US" sz="3200" dirty="0"/>
          </a:p>
          <a:p>
            <a:pPr marL="114300" indent="0">
              <a:buNone/>
            </a:pPr>
            <a:endParaRPr lang="en-US" sz="3200" dirty="0"/>
          </a:p>
          <a:p>
            <a:r>
              <a:rPr lang="en-US" sz="3200" dirty="0"/>
              <a:t>Performance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3ECC40-F245-45BD-8A0D-71E4B0592B3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95FCD7E-5B4F-4870-9D12-E601C73E8D78}"/>
              </a:ext>
            </a:extLst>
          </p:cNvPr>
          <p:cNvGrpSpPr/>
          <p:nvPr/>
        </p:nvGrpSpPr>
        <p:grpSpPr>
          <a:xfrm>
            <a:off x="6021339" y="177332"/>
            <a:ext cx="2743261" cy="2797339"/>
            <a:chOff x="105050" y="607636"/>
            <a:chExt cx="8338367" cy="633419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15C68F1-4119-409C-A159-428E5546F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050" y="1440670"/>
              <a:ext cx="6169612" cy="514232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4A95915-75E9-4329-A59A-56C1171DC4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95101" y="607636"/>
              <a:ext cx="2648316" cy="633419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7C27501-329B-4B98-BE7B-87DE8FE39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67061" y="3667026"/>
              <a:ext cx="6096794" cy="270443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BB3B4D4-2E7C-468A-B719-90F794176560}"/>
              </a:ext>
            </a:extLst>
          </p:cNvPr>
          <p:cNvGrpSpPr/>
          <p:nvPr/>
        </p:nvGrpSpPr>
        <p:grpSpPr>
          <a:xfrm>
            <a:off x="4383793" y="3111957"/>
            <a:ext cx="2591139" cy="1677286"/>
            <a:chOff x="-2692757" y="1753273"/>
            <a:chExt cx="8393889" cy="538823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B2BBDD9-B41E-4DF9-9FD1-2DBE36CD9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6583" y="1753273"/>
              <a:ext cx="5244549" cy="538823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68399F8-0DCC-4165-AA20-AE1519B3338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2692757" y="1915008"/>
              <a:ext cx="6965870" cy="343862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8CCAD171-0FED-48A8-A3B9-8B7AB3E023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1185" y="4938756"/>
            <a:ext cx="2653415" cy="17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142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70AE6-899A-4400-82B6-6FB142C4A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MapReduce?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8DD2D4-C56C-4635-988E-F7369A34D4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sz="2800" dirty="0"/>
              <a:t>“</a:t>
            </a:r>
            <a:r>
              <a:rPr lang="en-US" sz="2800" i="1" dirty="0"/>
              <a:t>MapReduce is a </a:t>
            </a:r>
            <a:r>
              <a:rPr lang="en-US" sz="2800" b="1" i="1" dirty="0">
                <a:solidFill>
                  <a:schemeClr val="tx1"/>
                </a:solidFill>
              </a:rPr>
              <a:t>programming model  and implementation</a:t>
            </a:r>
            <a:r>
              <a:rPr lang="en-US" sz="2800" i="1" dirty="0"/>
              <a:t> for processing … big data sets with a parallel, distributed algorithm on a cluster</a:t>
            </a:r>
            <a:r>
              <a:rPr lang="en-US" sz="2800" dirty="0"/>
              <a:t>”</a:t>
            </a:r>
          </a:p>
          <a:p>
            <a:pPr marL="114300" indent="0">
              <a:buNone/>
            </a:pPr>
            <a:endParaRPr lang="en-US" sz="2800" dirty="0"/>
          </a:p>
          <a:p>
            <a:pPr marL="114300" indent="0">
              <a:buNone/>
            </a:pPr>
            <a:r>
              <a:rPr lang="en-US" sz="2800" dirty="0"/>
              <a:t>	- Wikipedia</a:t>
            </a:r>
          </a:p>
          <a:p>
            <a:pPr marL="114300" indent="0">
              <a:buNone/>
            </a:pP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B3C6F8-FA84-4BAA-A255-96233DCD170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66632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70AE6-899A-4400-82B6-6FB142C4A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MapReduce?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8DD2D4-C56C-4635-988E-F7369A34D4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sz="2800" dirty="0"/>
              <a:t>Jeff Dean, Sanjay Ghemawat @ Google</a:t>
            </a:r>
          </a:p>
          <a:p>
            <a:pPr marL="114300" indent="0">
              <a:buNone/>
            </a:pPr>
            <a:endParaRPr lang="en-US" sz="2800" dirty="0"/>
          </a:p>
          <a:p>
            <a:r>
              <a:rPr lang="en-US" sz="2800" dirty="0"/>
              <a:t>“Hundreds of special-purpose computations that process large amounts of raw data”</a:t>
            </a:r>
          </a:p>
          <a:p>
            <a:r>
              <a:rPr lang="en-US" sz="2800" dirty="0"/>
              <a:t>Simple computations</a:t>
            </a:r>
          </a:p>
          <a:p>
            <a:r>
              <a:rPr lang="en-US" sz="2800" dirty="0"/>
              <a:t>Complex distribution + fault tolerance code</a:t>
            </a:r>
            <a:endParaRPr lang="en-US" sz="2800" i="1" dirty="0"/>
          </a:p>
          <a:p>
            <a:pPr marL="114300" indent="0">
              <a:buNone/>
            </a:pP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B3C6F8-FA84-4BAA-A255-96233DCD170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55130220"/>
      </p:ext>
    </p:extLst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8115</TotalTime>
  <Words>2903</Words>
  <Application>Microsoft Office PowerPoint</Application>
  <PresentationFormat>On-screen Show (4:3)</PresentationFormat>
  <Paragraphs>582</Paragraphs>
  <Slides>46</Slides>
  <Notes>21</Notes>
  <HiddenSlides>9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5" baseType="lpstr">
      <vt:lpstr>Consolas</vt:lpstr>
      <vt:lpstr>Go Medium</vt:lpstr>
      <vt:lpstr>Arial</vt:lpstr>
      <vt:lpstr>Bahnschrift</vt:lpstr>
      <vt:lpstr>Go</vt:lpstr>
      <vt:lpstr>Cambria Math</vt:lpstr>
      <vt:lpstr>Oswald</vt:lpstr>
      <vt:lpstr>Average</vt:lpstr>
      <vt:lpstr>Slate</vt:lpstr>
      <vt:lpstr>GoMR: A MapReduce Framework for Golang</vt:lpstr>
      <vt:lpstr>Outline</vt:lpstr>
      <vt:lpstr>Previously…</vt:lpstr>
      <vt:lpstr>The Problem</vt:lpstr>
      <vt:lpstr>The Problem – Triangle Count</vt:lpstr>
      <vt:lpstr>The Problem – Triangle Count</vt:lpstr>
      <vt:lpstr>The Problem</vt:lpstr>
      <vt:lpstr>What is MapReduce?</vt:lpstr>
      <vt:lpstr>What is MapReduce?</vt:lpstr>
      <vt:lpstr>MapReduce - Definitions</vt:lpstr>
      <vt:lpstr>MapReduce – Word Count</vt:lpstr>
      <vt:lpstr>MapReduce - Pipeline</vt:lpstr>
      <vt:lpstr>MapReduce - Parallel Pipeline</vt:lpstr>
      <vt:lpstr>MapReduce - Parallel Pipeline</vt:lpstr>
      <vt:lpstr>MapReduce - Parallel Pipeline</vt:lpstr>
      <vt:lpstr>MapReduce - Definitions</vt:lpstr>
      <vt:lpstr>MapReduce - Parallel Pipeline</vt:lpstr>
      <vt:lpstr>MapReduce - Conference Registration</vt:lpstr>
      <vt:lpstr>GoMR - Goal</vt:lpstr>
      <vt:lpstr>GoMR - Pipeline</vt:lpstr>
      <vt:lpstr>GoMR - Interfaces</vt:lpstr>
      <vt:lpstr>GoMR - Interfaces</vt:lpstr>
      <vt:lpstr>GoMR - Wiring</vt:lpstr>
      <vt:lpstr>GoMR - Wiring</vt:lpstr>
      <vt:lpstr>GoMR - Wiring</vt:lpstr>
      <vt:lpstr>GoMR - Wiring</vt:lpstr>
      <vt:lpstr>GoMR - Wiring</vt:lpstr>
      <vt:lpstr>GoMR – Channels &amp; Goroutines</vt:lpstr>
      <vt:lpstr>GoMR – Channels &amp; Goroutines</vt:lpstr>
      <vt:lpstr>GoMR - Synchronization</vt:lpstr>
      <vt:lpstr>GoMR - Channels or Values?</vt:lpstr>
      <vt:lpstr>Wordcount - GoMR</vt:lpstr>
      <vt:lpstr>Wordcount - GoMR</vt:lpstr>
      <vt:lpstr>Wordcount - GoMR</vt:lpstr>
      <vt:lpstr>Wordcount - GoMR</vt:lpstr>
      <vt:lpstr>Evaluation</vt:lpstr>
      <vt:lpstr>Why Spark?</vt:lpstr>
      <vt:lpstr>Wordcount - PySpark</vt:lpstr>
      <vt:lpstr>Evaluation - Laptop</vt:lpstr>
      <vt:lpstr>Evaluation - Server</vt:lpstr>
      <vt:lpstr>Evaluation - Errors</vt:lpstr>
      <vt:lpstr>Evaluation - Configuration</vt:lpstr>
      <vt:lpstr>Summary</vt:lpstr>
      <vt:lpstr>Existing solutions</vt:lpstr>
      <vt:lpstr>Future Work</vt:lpstr>
      <vt:lpstr>Connor Zanin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GoMR: A MapReduce Framework for Golang</dc:title>
  <cp:lastModifiedBy>Connor Zanin</cp:lastModifiedBy>
  <cp:revision>267</cp:revision>
  <dcterms:modified xsi:type="dcterms:W3CDTF">2020-05-26T22:40:20Z</dcterms:modified>
</cp:coreProperties>
</file>